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2392B-079C-DB53-2884-D36851DB55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C74FC4-1931-7342-8432-C2B23DE489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840DB9-147A-F441-8DC0-4B902E155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49B6-A5E1-8B4D-B605-744370D6A787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62A9A-442B-07F5-954E-BF0D0A55C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0F2EB-9FC4-0C3D-33D9-BF66454DA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3C5E-BA65-6144-92A2-4C3432732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052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44065-E8FF-CDD7-D185-EA8A9613E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499837-8685-513D-2E0F-373AA62F29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45A1C-386B-A35D-3D2C-550E266C1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49B6-A5E1-8B4D-B605-744370D6A787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D14068-7C8E-0158-3C29-48A1E9028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C69324-450F-1F91-B868-8B6BC00DE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3C5E-BA65-6144-92A2-4C3432732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702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8E8955-7A33-B96A-E157-D7D0CD0232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C4C32B-FBB4-D62C-83A5-CC51291887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4CD9F-B12B-0461-1A17-4EE58ADFC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49B6-A5E1-8B4D-B605-744370D6A787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EDF74-308A-A975-F945-9B32D3241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D0F8F-66C4-FBA7-1E11-72E889FD5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3C5E-BA65-6144-92A2-4C3432732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58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DAC5E-17C6-949C-63D1-301A10E19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BC8FA-009C-D9B6-67F2-0F4D70032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6FF4D-DF4E-F8A0-49D6-F88EC9CA9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49B6-A5E1-8B4D-B605-744370D6A787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717AD-3ED6-2BAE-B7BE-1DC13A204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4E894C-9639-39F6-DDED-978B011AC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3C5E-BA65-6144-92A2-4C3432732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628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674AC-3D42-6FAD-D869-C831BDF29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7DB21A-2812-7306-38C0-6481CB77A9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61F321-6E26-7E56-639E-245881B15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49B6-A5E1-8B4D-B605-744370D6A787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6ACF89-2BBA-3ACB-7666-5518A6F0D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DCA743-DF4C-2EFD-1D41-6062CAA3B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3C5E-BA65-6144-92A2-4C3432732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56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8AB9E-6384-74A8-1A48-B46DE93B0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88BA3-29BD-6227-9457-8E5768CD49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E0CE04-5661-0F79-0F2D-B17B20904E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58A1F1-DC12-CC8B-0BA8-E201D63C0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49B6-A5E1-8B4D-B605-744370D6A787}" type="datetimeFigureOut">
              <a:rPr lang="en-US" smtClean="0"/>
              <a:t>4/17/24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6D7C6-F68D-FCC2-4E93-F055015DD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232BFB-F14F-47AB-5F71-4D0BE4A13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3C5E-BA65-6144-92A2-4C3432732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632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3FC21-363E-39BC-F794-DB023F153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D7CA5C-260B-7CBD-20C0-0BA30D390A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203046-B7F6-9921-1ABF-0D5D7B2C6C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E4D76D-724B-E5E6-0350-E2336CD701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55B2CB-0466-CBFC-1BED-2277C5E20A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D30A22-0EA5-70F9-0230-EED4D975D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49B6-A5E1-8B4D-B605-744370D6A787}" type="datetimeFigureOut">
              <a:rPr lang="en-US" smtClean="0"/>
              <a:t>4/17/24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E10718-149D-CD1C-A96C-2FDCBD2E2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61BC7E-3E16-C16E-7990-955C370BC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3C5E-BA65-6144-92A2-4C3432732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327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24B06-1ABF-0A45-9B7F-1181548F0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E879DB-5BEF-AD92-555C-848C5B805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49B6-A5E1-8B4D-B605-744370D6A787}" type="datetimeFigureOut">
              <a:rPr lang="en-US" smtClean="0"/>
              <a:t>4/17/24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B398A1-358C-766C-0863-BC08D2D04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0A6EED-56AE-410B-EC6C-7C4C96D39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3C5E-BA65-6144-92A2-4C3432732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73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8992BD-6EF3-0177-9AB9-8ACA80E8E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49B6-A5E1-8B4D-B605-744370D6A787}" type="datetimeFigureOut">
              <a:rPr lang="en-US" smtClean="0"/>
              <a:t>4/17/24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D712B9-A1BB-C316-892F-9C5DD28DC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FA0FD3-7BF8-027C-F4CC-0ABCB7C97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3C5E-BA65-6144-92A2-4C3432732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751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73413-DCC6-4435-7667-6AFC49A43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85152-4857-A182-8111-EFC8B4F10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939321-1184-82AB-F686-6F6245FA17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0FC029-D851-D85B-F0BE-447E03754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49B6-A5E1-8B4D-B605-744370D6A787}" type="datetimeFigureOut">
              <a:rPr lang="en-US" smtClean="0"/>
              <a:t>4/17/24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4CE3F3-8D20-2BE3-D190-89A46E006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D183AE-A143-5C8C-AA4E-7B88FE951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3C5E-BA65-6144-92A2-4C3432732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416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3ACEC-71A9-3857-F8F9-F280B0B50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ECBD95-F2A5-4B56-83B2-8A5AA05085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6EEEA4-C3B1-86AE-8C37-78243FB476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6F749-5D3F-D004-F6DB-49968399C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49B6-A5E1-8B4D-B605-744370D6A787}" type="datetimeFigureOut">
              <a:rPr lang="en-US" smtClean="0"/>
              <a:t>4/17/24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5C574F-082A-B140-9943-E2DC0FC1D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33183F-8425-D510-FEFA-F4C67CBE7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83C5E-BA65-6144-92A2-4C3432732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4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E39EEA-F52F-7BE1-EA22-056E5DC7F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D44382-23C4-8DFE-C6AD-89738262A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30E82-9A65-F4A4-3E58-DCBF655814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0749B6-A5E1-8B4D-B605-744370D6A787}" type="datetimeFigureOut">
              <a:rPr lang="en-US" smtClean="0"/>
              <a:t>4/17/24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3D0FAC-8D7D-E78B-341B-E941373344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45ECC2-6D73-C59C-625E-0FC65CE18A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E83C5E-BA65-6144-92A2-4C3432732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602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59">
            <a:extLst>
              <a:ext uri="{FF2B5EF4-FFF2-40B4-BE49-F238E27FC236}">
                <a16:creationId xmlns:a16="http://schemas.microsoft.com/office/drawing/2014/main" id="{D3DA64D2-82E0-BC9C-A543-14E613B9B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8917" y="2002448"/>
            <a:ext cx="1268078" cy="1024217"/>
          </a:xfrm>
          <a:prstGeom prst="rect">
            <a:avLst/>
          </a:prstGeom>
        </p:spPr>
      </p:pic>
      <p:sp>
        <p:nvSpPr>
          <p:cNvPr id="61" name="Rectangle 60">
            <a:extLst>
              <a:ext uri="{FF2B5EF4-FFF2-40B4-BE49-F238E27FC236}">
                <a16:creationId xmlns:a16="http://schemas.microsoft.com/office/drawing/2014/main" id="{41A1922A-00CC-2D4F-4ECB-C451D7551852}"/>
              </a:ext>
            </a:extLst>
          </p:cNvPr>
          <p:cNvSpPr/>
          <p:nvPr/>
        </p:nvSpPr>
        <p:spPr>
          <a:xfrm>
            <a:off x="390275" y="1151059"/>
            <a:ext cx="5298652" cy="5195432"/>
          </a:xfrm>
          <a:prstGeom prst="rect">
            <a:avLst/>
          </a:prstGeom>
          <a:solidFill>
            <a:srgbClr val="FFFFFF"/>
          </a:solidFill>
          <a:ln w="3175" cap="flat" cmpd="sng" algn="ctr">
            <a:solidFill>
              <a:srgbClr val="595454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91440" rIns="274320" rtlCol="0"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56BDC76-1BC7-243E-3ACB-7F4C264A414A}"/>
              </a:ext>
            </a:extLst>
          </p:cNvPr>
          <p:cNvSpPr/>
          <p:nvPr/>
        </p:nvSpPr>
        <p:spPr>
          <a:xfrm>
            <a:off x="5757011" y="1151059"/>
            <a:ext cx="6121147" cy="5167794"/>
          </a:xfrm>
          <a:prstGeom prst="rect">
            <a:avLst/>
          </a:prstGeom>
          <a:solidFill>
            <a:srgbClr val="FFFFFF"/>
          </a:solidFill>
          <a:ln w="3175" cap="flat" cmpd="sng" algn="ctr">
            <a:solidFill>
              <a:srgbClr val="595454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91440" rIns="274320" rtlCol="0"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sng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3" name="Title 2">
            <a:extLst>
              <a:ext uri="{FF2B5EF4-FFF2-40B4-BE49-F238E27FC236}">
                <a16:creationId xmlns:a16="http://schemas.microsoft.com/office/drawing/2014/main" id="{490F4911-8D8A-39F0-D83C-E0ECDF611935}"/>
              </a:ext>
            </a:extLst>
          </p:cNvPr>
          <p:cNvSpPr txBox="1">
            <a:spLocks/>
          </p:cNvSpPr>
          <p:nvPr/>
        </p:nvSpPr>
        <p:spPr>
          <a:xfrm>
            <a:off x="585046" y="525328"/>
            <a:ext cx="11032067" cy="6395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595454"/>
                </a:solidFill>
                <a:effectLst/>
                <a:uLnTx/>
                <a:uFillTx/>
                <a:latin typeface="Century Gothic"/>
                <a:ea typeface="Tahoma"/>
                <a:cs typeface="Tahoma"/>
              </a:rPr>
              <a:t>SOC Dashboard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595454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49A80536-9C3B-1A3A-AD07-35D37F5E4D75}"/>
              </a:ext>
            </a:extLst>
          </p:cNvPr>
          <p:cNvGrpSpPr/>
          <p:nvPr/>
        </p:nvGrpSpPr>
        <p:grpSpPr>
          <a:xfrm flipV="1">
            <a:off x="397867" y="1902805"/>
            <a:ext cx="1050426" cy="934133"/>
            <a:chOff x="6273045" y="199754"/>
            <a:chExt cx="1358138" cy="1371601"/>
          </a:xfrm>
        </p:grpSpPr>
        <p:sp>
          <p:nvSpPr>
            <p:cNvPr id="65" name="Right Triangle 64">
              <a:extLst>
                <a:ext uri="{FF2B5EF4-FFF2-40B4-BE49-F238E27FC236}">
                  <a16:creationId xmlns:a16="http://schemas.microsoft.com/office/drawing/2014/main" id="{98F9DC86-B2B0-0C46-9637-8F3FD5B048DD}"/>
                </a:ext>
              </a:extLst>
            </p:cNvPr>
            <p:cNvSpPr/>
            <p:nvPr/>
          </p:nvSpPr>
          <p:spPr>
            <a:xfrm flipH="1">
              <a:off x="6273045" y="199754"/>
              <a:ext cx="1358138" cy="1371601"/>
            </a:xfrm>
            <a:prstGeom prst="rtTriangle">
              <a:avLst/>
            </a:prstGeom>
            <a:solidFill>
              <a:srgbClr val="FFFFFF">
                <a:lumMod val="95000"/>
              </a:srgbClr>
            </a:solidFill>
            <a:ln w="12700" cap="sq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66" name="Right Triangle 65">
              <a:extLst>
                <a:ext uri="{FF2B5EF4-FFF2-40B4-BE49-F238E27FC236}">
                  <a16:creationId xmlns:a16="http://schemas.microsoft.com/office/drawing/2014/main" id="{BF0C8B55-792C-F963-6216-7E5BD0F0523E}"/>
                </a:ext>
              </a:extLst>
            </p:cNvPr>
            <p:cNvSpPr/>
            <p:nvPr/>
          </p:nvSpPr>
          <p:spPr>
            <a:xfrm flipH="1">
              <a:off x="6796440" y="220065"/>
              <a:ext cx="834742" cy="809874"/>
            </a:xfrm>
            <a:prstGeom prst="rtTriangle">
              <a:avLst/>
            </a:prstGeom>
            <a:solidFill>
              <a:srgbClr val="FFFFFF">
                <a:lumMod val="85000"/>
              </a:srgbClr>
            </a:solidFill>
            <a:ln w="12700" cap="sq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67" name="Right Triangle 66">
              <a:extLst>
                <a:ext uri="{FF2B5EF4-FFF2-40B4-BE49-F238E27FC236}">
                  <a16:creationId xmlns:a16="http://schemas.microsoft.com/office/drawing/2014/main" id="{D76E79C9-06F3-3413-42E7-393432FFC521}"/>
                </a:ext>
              </a:extLst>
            </p:cNvPr>
            <p:cNvSpPr/>
            <p:nvPr/>
          </p:nvSpPr>
          <p:spPr>
            <a:xfrm flipH="1">
              <a:off x="7207728" y="547677"/>
              <a:ext cx="343467" cy="104498"/>
            </a:xfrm>
            <a:prstGeom prst="rtTriangle">
              <a:avLst/>
            </a:prstGeom>
            <a:solidFill>
              <a:srgbClr val="595454">
                <a:lumMod val="20000"/>
                <a:lumOff val="80000"/>
              </a:srgbClr>
            </a:solidFill>
            <a:ln w="12700" cap="sq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</p:grpSp>
      <p:graphicFrame>
        <p:nvGraphicFramePr>
          <p:cNvPr id="68" name="Table 67">
            <a:extLst>
              <a:ext uri="{FF2B5EF4-FFF2-40B4-BE49-F238E27FC236}">
                <a16:creationId xmlns:a16="http://schemas.microsoft.com/office/drawing/2014/main" id="{9E540E29-5346-A8F4-F981-03507AF42543}"/>
              </a:ext>
            </a:extLst>
          </p:cNvPr>
          <p:cNvGraphicFramePr>
            <a:graphicFrameLocks noGrp="1"/>
          </p:cNvGraphicFramePr>
          <p:nvPr/>
        </p:nvGraphicFramePr>
        <p:xfrm>
          <a:off x="1416387" y="1957631"/>
          <a:ext cx="1363353" cy="676906"/>
        </p:xfrm>
        <a:graphic>
          <a:graphicData uri="http://schemas.openxmlformats.org/drawingml/2006/table">
            <a:tbl>
              <a:tblPr firstRow="1" bandRow="1"/>
              <a:tblGrid>
                <a:gridCol w="1363353">
                  <a:extLst>
                    <a:ext uri="{9D8B030D-6E8A-4147-A177-3AD203B41FA5}">
                      <a16:colId xmlns:a16="http://schemas.microsoft.com/office/drawing/2014/main" val="3082841605"/>
                    </a:ext>
                  </a:extLst>
                </a:gridCol>
              </a:tblGrid>
              <a:tr h="3174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/>
                        <a:t>Alerts Reviewed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4297027"/>
                  </a:ext>
                </a:extLst>
              </a:tr>
              <a:tr h="3594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r>
                        <a:rPr lang="en-US" sz="1200"/>
                        <a:t>Threats Triaged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5222422"/>
                  </a:ext>
                </a:extLst>
              </a:tr>
            </a:tbl>
          </a:graphicData>
        </a:graphic>
      </p:graphicFrame>
      <p:sp>
        <p:nvSpPr>
          <p:cNvPr id="69" name="TextBox 68">
            <a:extLst>
              <a:ext uri="{FF2B5EF4-FFF2-40B4-BE49-F238E27FC236}">
                <a16:creationId xmlns:a16="http://schemas.microsoft.com/office/drawing/2014/main" id="{AFB054C5-F5BD-57A8-C026-23CFE67A6223}"/>
              </a:ext>
            </a:extLst>
          </p:cNvPr>
          <p:cNvSpPr txBox="1"/>
          <p:nvPr/>
        </p:nvSpPr>
        <p:spPr>
          <a:xfrm>
            <a:off x="390274" y="1152144"/>
            <a:ext cx="52986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400" b="1" u="sng" kern="0" dirty="0">
                <a:solidFill>
                  <a:srgbClr val="33D6F1">
                    <a:lumMod val="50000"/>
                  </a:srgbClr>
                </a:solidFill>
                <a:latin typeface="Trebuchet MS"/>
                <a:ea typeface="Tahoma" panose="020B0604030504040204" pitchFamily="34" charset="0"/>
                <a:cs typeface="Tahoma" panose="020B0604030504040204" pitchFamily="34" charset="0"/>
              </a:rPr>
              <a:t>Detect &amp; Respond </a:t>
            </a:r>
          </a:p>
        </p:txBody>
      </p:sp>
      <p:graphicFrame>
        <p:nvGraphicFramePr>
          <p:cNvPr id="70" name="Table 69">
            <a:extLst>
              <a:ext uri="{FF2B5EF4-FFF2-40B4-BE49-F238E27FC236}">
                <a16:creationId xmlns:a16="http://schemas.microsoft.com/office/drawing/2014/main" id="{8A749A0C-367C-0807-C16E-3D870D6160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769712"/>
              </p:ext>
            </p:extLst>
          </p:nvPr>
        </p:nvGraphicFramePr>
        <p:xfrm>
          <a:off x="3081867" y="1907131"/>
          <a:ext cx="2508899" cy="641964"/>
        </p:xfrm>
        <a:graphic>
          <a:graphicData uri="http://schemas.openxmlformats.org/drawingml/2006/table">
            <a:tbl>
              <a:tblPr firstRow="1" bandRow="1"/>
              <a:tblGrid>
                <a:gridCol w="825818">
                  <a:extLst>
                    <a:ext uri="{9D8B030D-6E8A-4147-A177-3AD203B41FA5}">
                      <a16:colId xmlns:a16="http://schemas.microsoft.com/office/drawing/2014/main" val="3570909323"/>
                    </a:ext>
                  </a:extLst>
                </a:gridCol>
                <a:gridCol w="728103">
                  <a:extLst>
                    <a:ext uri="{9D8B030D-6E8A-4147-A177-3AD203B41FA5}">
                      <a16:colId xmlns:a16="http://schemas.microsoft.com/office/drawing/2014/main" val="3687683351"/>
                    </a:ext>
                  </a:extLst>
                </a:gridCol>
                <a:gridCol w="954978">
                  <a:extLst>
                    <a:ext uri="{9D8B030D-6E8A-4147-A177-3AD203B41FA5}">
                      <a16:colId xmlns:a16="http://schemas.microsoft.com/office/drawing/2014/main" val="3658705873"/>
                    </a:ext>
                  </a:extLst>
                </a:gridCol>
              </a:tblGrid>
              <a:tr h="3371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latin typeface="+mn-lt"/>
                        </a:rPr>
                        <a:t>Network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latin typeface="+mn-lt"/>
                        </a:rPr>
                        <a:t>HX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latin typeface="+mn-lt"/>
                        </a:rPr>
                        <a:t>SX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8179113"/>
                  </a:ext>
                </a:extLst>
              </a:tr>
              <a:tr h="3023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n-US" sz="1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XX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lvl="0" algn="ctr" defTabSz="914400">
                        <a:buNone/>
                      </a:pPr>
                      <a:r>
                        <a:rPr lang="en-US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XX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/>
                      <a:r>
                        <a:rPr lang="en-US" sz="1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XX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5652556"/>
                  </a:ext>
                </a:extLst>
              </a:tr>
            </a:tbl>
          </a:graphicData>
        </a:graphic>
      </p:graphicFrame>
      <p:sp>
        <p:nvSpPr>
          <p:cNvPr id="71" name="TextBox 70">
            <a:extLst>
              <a:ext uri="{FF2B5EF4-FFF2-40B4-BE49-F238E27FC236}">
                <a16:creationId xmlns:a16="http://schemas.microsoft.com/office/drawing/2014/main" id="{DB2B257F-D465-E96D-B439-6BD5FFC41FA3}"/>
              </a:ext>
            </a:extLst>
          </p:cNvPr>
          <p:cNvSpPr txBox="1"/>
          <p:nvPr/>
        </p:nvSpPr>
        <p:spPr>
          <a:xfrm>
            <a:off x="3045337" y="1623945"/>
            <a:ext cx="220926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b="1">
                <a:solidFill>
                  <a:srgbClr val="595454"/>
                </a:solidFill>
                <a:latin typeface="Trebuchet MS"/>
              </a:rPr>
              <a:t>Alert Breakdown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B85709C-F6C1-A717-CDBB-693605B9B41A}"/>
              </a:ext>
            </a:extLst>
          </p:cNvPr>
          <p:cNvSpPr txBox="1"/>
          <p:nvPr/>
        </p:nvSpPr>
        <p:spPr>
          <a:xfrm>
            <a:off x="390274" y="1403254"/>
            <a:ext cx="529865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srgbClr val="595454"/>
                </a:solidFill>
                <a:latin typeface="Trebuchet MS"/>
              </a:rPr>
              <a:t>Alerts &amp; Events</a:t>
            </a:r>
          </a:p>
        </p:txBody>
      </p:sp>
      <p:graphicFrame>
        <p:nvGraphicFramePr>
          <p:cNvPr id="73" name="Table 72">
            <a:extLst>
              <a:ext uri="{FF2B5EF4-FFF2-40B4-BE49-F238E27FC236}">
                <a16:creationId xmlns:a16="http://schemas.microsoft.com/office/drawing/2014/main" id="{5FB80123-DE4D-E2AD-954D-3565AB82D1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25312"/>
              </p:ext>
            </p:extLst>
          </p:nvPr>
        </p:nvGraphicFramePr>
        <p:xfrm>
          <a:off x="694983" y="3117638"/>
          <a:ext cx="1937668" cy="564310"/>
        </p:xfrm>
        <a:graphic>
          <a:graphicData uri="http://schemas.openxmlformats.org/drawingml/2006/table">
            <a:tbl>
              <a:tblPr firstRow="1" bandRow="1"/>
              <a:tblGrid>
                <a:gridCol w="661795">
                  <a:extLst>
                    <a:ext uri="{9D8B030D-6E8A-4147-A177-3AD203B41FA5}">
                      <a16:colId xmlns:a16="http://schemas.microsoft.com/office/drawing/2014/main" val="3293847805"/>
                    </a:ext>
                  </a:extLst>
                </a:gridCol>
                <a:gridCol w="643238">
                  <a:extLst>
                    <a:ext uri="{9D8B030D-6E8A-4147-A177-3AD203B41FA5}">
                      <a16:colId xmlns:a16="http://schemas.microsoft.com/office/drawing/2014/main" val="737573665"/>
                    </a:ext>
                  </a:extLst>
                </a:gridCol>
                <a:gridCol w="632635">
                  <a:extLst>
                    <a:ext uri="{9D8B030D-6E8A-4147-A177-3AD203B41FA5}">
                      <a16:colId xmlns:a16="http://schemas.microsoft.com/office/drawing/2014/main" val="1530013861"/>
                    </a:ext>
                  </a:extLst>
                </a:gridCol>
              </a:tblGrid>
              <a:tr h="2595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latin typeface="+mn-lt"/>
                        </a:rPr>
                        <a:t>Tool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/>
                      <a:r>
                        <a:rPr lang="en-US" sz="700" dirty="0">
                          <a:latin typeface="+mn-lt"/>
                        </a:rPr>
                        <a:t>Tool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latin typeface="+mn-lt"/>
                        </a:rPr>
                        <a:t>Tool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7371088"/>
                  </a:ext>
                </a:extLst>
              </a:tr>
              <a:tr h="2359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/>
                      <a:r>
                        <a:rPr lang="en-US" sz="1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/>
                      <a:r>
                        <a:rPr lang="en-US" sz="1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0061564"/>
                  </a:ext>
                </a:extLst>
              </a:tr>
            </a:tbl>
          </a:graphicData>
        </a:graphic>
      </p:graphicFrame>
      <p:sp>
        <p:nvSpPr>
          <p:cNvPr id="74" name="TextBox 73">
            <a:extLst>
              <a:ext uri="{FF2B5EF4-FFF2-40B4-BE49-F238E27FC236}">
                <a16:creationId xmlns:a16="http://schemas.microsoft.com/office/drawing/2014/main" id="{DFD37AA6-663C-B8A3-E176-8E437084771C}"/>
              </a:ext>
            </a:extLst>
          </p:cNvPr>
          <p:cNvSpPr txBox="1"/>
          <p:nvPr/>
        </p:nvSpPr>
        <p:spPr>
          <a:xfrm>
            <a:off x="731408" y="2843440"/>
            <a:ext cx="190124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b="1" dirty="0">
                <a:solidFill>
                  <a:srgbClr val="595454"/>
                </a:solidFill>
                <a:latin typeface="Trebuchet MS"/>
              </a:rPr>
              <a:t>Threats Triaged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624F434-12DC-320E-071D-077B5CB326FE}"/>
              </a:ext>
            </a:extLst>
          </p:cNvPr>
          <p:cNvSpPr txBox="1"/>
          <p:nvPr/>
        </p:nvSpPr>
        <p:spPr>
          <a:xfrm>
            <a:off x="390274" y="3970029"/>
            <a:ext cx="529865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400" b="1" u="sng" kern="0" dirty="0">
                <a:solidFill>
                  <a:srgbClr val="33D6F1">
                    <a:lumMod val="50000"/>
                  </a:srgbClr>
                </a:solidFill>
                <a:latin typeface="Trebuchet MS"/>
                <a:ea typeface="Tahoma" panose="020B0604030504040204" pitchFamily="34" charset="0"/>
                <a:cs typeface="Tahoma" panose="020B0604030504040204" pitchFamily="34" charset="0"/>
              </a:rPr>
              <a:t>Quarterly Trends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29AB4AF2-81B7-EA55-E17B-69CDA12471B8}"/>
              </a:ext>
            </a:extLst>
          </p:cNvPr>
          <p:cNvCxnSpPr>
            <a:cxnSpLocks/>
          </p:cNvCxnSpPr>
          <p:nvPr/>
        </p:nvCxnSpPr>
        <p:spPr>
          <a:xfrm flipV="1">
            <a:off x="392685" y="3958526"/>
            <a:ext cx="5296242" cy="24994"/>
          </a:xfrm>
          <a:prstGeom prst="line">
            <a:avLst/>
          </a:prstGeom>
          <a:noFill/>
          <a:ln w="12700" cap="sq" cmpd="sng" algn="ctr">
            <a:solidFill>
              <a:srgbClr val="595454"/>
            </a:solidFill>
            <a:prstDash val="solid"/>
          </a:ln>
          <a:effectLst/>
        </p:spPr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61488CAA-B943-335C-6C0E-44CC1B2B3176}"/>
              </a:ext>
            </a:extLst>
          </p:cNvPr>
          <p:cNvSpPr txBox="1"/>
          <p:nvPr/>
        </p:nvSpPr>
        <p:spPr>
          <a:xfrm>
            <a:off x="5763130" y="1163906"/>
            <a:ext cx="611502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400" b="1" u="sng" kern="0" dirty="0">
                <a:solidFill>
                  <a:srgbClr val="33D6F1">
                    <a:lumMod val="50000"/>
                  </a:srgbClr>
                </a:solidFill>
                <a:latin typeface="Trebuchet MS"/>
                <a:ea typeface="Tahoma" panose="020B0604030504040204" pitchFamily="34" charset="0"/>
                <a:cs typeface="Tahoma" panose="020B0604030504040204" pitchFamily="34" charset="0"/>
              </a:rPr>
              <a:t>Risk Management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4CCCF4F0-BA6B-E1A0-EAD2-6DB93689D8CC}"/>
              </a:ext>
            </a:extLst>
          </p:cNvPr>
          <p:cNvSpPr txBox="1"/>
          <p:nvPr/>
        </p:nvSpPr>
        <p:spPr>
          <a:xfrm>
            <a:off x="430476" y="1592090"/>
            <a:ext cx="220926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b="1">
                <a:solidFill>
                  <a:srgbClr val="595454"/>
                </a:solidFill>
                <a:latin typeface="Trebuchet MS"/>
              </a:rPr>
              <a:t>Totals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BE67F183-249D-22F2-7970-769A57D8700A}"/>
              </a:ext>
            </a:extLst>
          </p:cNvPr>
          <p:cNvSpPr txBox="1"/>
          <p:nvPr/>
        </p:nvSpPr>
        <p:spPr>
          <a:xfrm>
            <a:off x="585046" y="1940434"/>
            <a:ext cx="936716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r">
              <a:defRPr/>
            </a:pPr>
            <a:r>
              <a:rPr lang="en-US" b="1" dirty="0">
                <a:solidFill>
                  <a:srgbClr val="33D6F1"/>
                </a:solidFill>
                <a:latin typeface="Trebuchet MS"/>
              </a:rPr>
              <a:t>X,XXX</a:t>
            </a:r>
            <a:endParaRPr lang="en-US" dirty="0">
              <a:solidFill>
                <a:srgbClr val="595454"/>
              </a:solidFill>
              <a:latin typeface="Trebuchet MS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E6BF8B1-844D-BE01-4CB4-9991A8B41EB6}"/>
              </a:ext>
            </a:extLst>
          </p:cNvPr>
          <p:cNvSpPr txBox="1"/>
          <p:nvPr/>
        </p:nvSpPr>
        <p:spPr>
          <a:xfrm>
            <a:off x="905916" y="2275466"/>
            <a:ext cx="636256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r">
              <a:defRPr/>
            </a:pPr>
            <a:r>
              <a:rPr lang="en-US" b="1" dirty="0">
                <a:solidFill>
                  <a:srgbClr val="33D6F1"/>
                </a:solidFill>
                <a:latin typeface="Trebuchet MS"/>
              </a:rPr>
              <a:t>XX</a:t>
            </a:r>
            <a:endParaRPr lang="en-US" dirty="0">
              <a:solidFill>
                <a:srgbClr val="595454"/>
              </a:solidFill>
              <a:latin typeface="Trebuchet MS"/>
            </a:endParaRPr>
          </a:p>
        </p:txBody>
      </p:sp>
      <p:graphicFrame>
        <p:nvGraphicFramePr>
          <p:cNvPr id="81" name="Table 80">
            <a:extLst>
              <a:ext uri="{FF2B5EF4-FFF2-40B4-BE49-F238E27FC236}">
                <a16:creationId xmlns:a16="http://schemas.microsoft.com/office/drawing/2014/main" id="{DE5492D2-FFDF-C69D-6AD4-ACEDF605B7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972340"/>
              </p:ext>
            </p:extLst>
          </p:nvPr>
        </p:nvGraphicFramePr>
        <p:xfrm>
          <a:off x="7654706" y="5417168"/>
          <a:ext cx="2926080" cy="637032"/>
        </p:xfrm>
        <a:graphic>
          <a:graphicData uri="http://schemas.openxmlformats.org/drawingml/2006/table">
            <a:tbl>
              <a:tblPr firstRow="1" bandRow="1"/>
              <a:tblGrid>
                <a:gridCol w="731520">
                  <a:extLst>
                    <a:ext uri="{9D8B030D-6E8A-4147-A177-3AD203B41FA5}">
                      <a16:colId xmlns:a16="http://schemas.microsoft.com/office/drawing/2014/main" val="196260764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57090932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68768335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627591047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latin typeface="+mn-lt"/>
                        </a:rPr>
                        <a:t>ID Users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latin typeface="+mn-lt"/>
                        </a:rPr>
                        <a:t>Endpoints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latin typeface="+mn-lt"/>
                        </a:rPr>
                        <a:t>Virtual Machines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latin typeface="+mn-lt"/>
                        </a:rPr>
                        <a:t>App Services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8179113"/>
                  </a:ext>
                </a:extLst>
              </a:tr>
              <a:tr h="3017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lvl="0" algn="ctr">
                        <a:buNone/>
                      </a:pPr>
                      <a:r>
                        <a:rPr lang="en-U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XXX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XXX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2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XXX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5652556"/>
                  </a:ext>
                </a:extLst>
              </a:tr>
            </a:tbl>
          </a:graphicData>
        </a:graphic>
      </p:graphicFrame>
      <p:graphicFrame>
        <p:nvGraphicFramePr>
          <p:cNvPr id="82" name="Table 81">
            <a:extLst>
              <a:ext uri="{FF2B5EF4-FFF2-40B4-BE49-F238E27FC236}">
                <a16:creationId xmlns:a16="http://schemas.microsoft.com/office/drawing/2014/main" id="{52F9DBA6-EBCC-9ACA-8E34-A05900FB01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909295"/>
              </p:ext>
            </p:extLst>
          </p:nvPr>
        </p:nvGraphicFramePr>
        <p:xfrm>
          <a:off x="7666936" y="1406374"/>
          <a:ext cx="2353463" cy="294304"/>
        </p:xfrm>
        <a:graphic>
          <a:graphicData uri="http://schemas.openxmlformats.org/drawingml/2006/table">
            <a:tbl>
              <a:tblPr firstRow="1" bandRow="1"/>
              <a:tblGrid>
                <a:gridCol w="2353463">
                  <a:extLst>
                    <a:ext uri="{9D8B030D-6E8A-4147-A177-3AD203B41FA5}">
                      <a16:colId xmlns:a16="http://schemas.microsoft.com/office/drawing/2014/main" val="3950005586"/>
                    </a:ext>
                  </a:extLst>
                </a:gridCol>
              </a:tblGrid>
              <a:tr h="2943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dirty="0"/>
                        <a:t>(Weekly/Monthly Date)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8718930"/>
                  </a:ext>
                </a:extLst>
              </a:tr>
            </a:tbl>
          </a:graphicData>
        </a:graphic>
      </p:graphicFrame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20701942-1884-7BF5-D5DD-4553A9CD9BC9}"/>
              </a:ext>
            </a:extLst>
          </p:cNvPr>
          <p:cNvSpPr/>
          <p:nvPr/>
        </p:nvSpPr>
        <p:spPr bwMode="auto">
          <a:xfrm>
            <a:off x="6124291" y="1790609"/>
            <a:ext cx="2200098" cy="3447780"/>
          </a:xfrm>
          <a:prstGeom prst="roundRect">
            <a:avLst>
              <a:gd name="adj" fmla="val 3722"/>
            </a:avLst>
          </a:prstGeom>
          <a:solidFill>
            <a:srgbClr val="FFFFFF"/>
          </a:solidFill>
          <a:ln w="12700" cap="sq" cmpd="sng" algn="ctr">
            <a:noFill/>
            <a:prstDash val="solid"/>
            <a:headEnd type="none" w="med" len="med"/>
            <a:tailEnd type="none" w="med" len="med"/>
          </a:ln>
          <a:effectLst>
            <a:outerShdw blurRad="190500" dist="38100" dir="2700000" sx="101000" sy="101000" algn="ctr" rotWithShape="0">
              <a:srgbClr val="000000">
                <a:alpha val="25000"/>
              </a:srgbClr>
            </a:outerShdw>
          </a:effectLst>
        </p:spPr>
        <p:txBody>
          <a:bodyPr rot="0" spcFirstLastPara="0" vertOverflow="overflow" horzOverflow="overflow" vert="horz" wrap="square" lIns="89654" tIns="548640" rIns="89654" bIns="8965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53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78D4"/>
              </a:solidFill>
              <a:effectLst/>
              <a:uLnTx/>
              <a:uFillTx/>
              <a:latin typeface="Segoe UI"/>
              <a:ea typeface="+mn-ea"/>
              <a:cs typeface="Segoe UI Semilight" panose="020B0402040204020203" pitchFamily="34" charset="0"/>
            </a:endParaRPr>
          </a:p>
        </p:txBody>
      </p:sp>
      <p:sp>
        <p:nvSpPr>
          <p:cNvPr id="84" name="Rounded Rectangle 83">
            <a:extLst>
              <a:ext uri="{FF2B5EF4-FFF2-40B4-BE49-F238E27FC236}">
                <a16:creationId xmlns:a16="http://schemas.microsoft.com/office/drawing/2014/main" id="{2E7F6E1A-EECB-9190-00C1-22089A7616AC}"/>
              </a:ext>
            </a:extLst>
          </p:cNvPr>
          <p:cNvSpPr/>
          <p:nvPr/>
        </p:nvSpPr>
        <p:spPr bwMode="auto">
          <a:xfrm>
            <a:off x="9189225" y="1790609"/>
            <a:ext cx="2200098" cy="3447780"/>
          </a:xfrm>
          <a:prstGeom prst="roundRect">
            <a:avLst>
              <a:gd name="adj" fmla="val 3722"/>
            </a:avLst>
          </a:prstGeom>
          <a:solidFill>
            <a:srgbClr val="FFFFFF"/>
          </a:solidFill>
          <a:ln w="12700" cap="sq" cmpd="sng" algn="ctr">
            <a:noFill/>
            <a:prstDash val="solid"/>
            <a:headEnd type="none" w="med" len="med"/>
            <a:tailEnd type="none" w="med" len="med"/>
          </a:ln>
          <a:effectLst>
            <a:outerShdw blurRad="190500" dist="38100" dir="2700000" sx="101000" sy="101000" algn="ctr" rotWithShape="0">
              <a:srgbClr val="000000">
                <a:alpha val="25000"/>
              </a:srgbClr>
            </a:outerShdw>
          </a:effectLst>
        </p:spPr>
        <p:txBody>
          <a:bodyPr rot="0" spcFirstLastPara="0" vertOverflow="overflow" horzOverflow="overflow" vert="horz" wrap="square" lIns="89654" tIns="548640" rIns="89654" bIns="8965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53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78D4"/>
              </a:solidFill>
              <a:effectLst/>
              <a:uLnTx/>
              <a:uFillTx/>
              <a:latin typeface="Segoe UI"/>
              <a:ea typeface="+mn-ea"/>
              <a:cs typeface="Segoe UI Semilight" panose="020B0402040204020203" pitchFamily="34" charset="0"/>
            </a:endParaRPr>
          </a:p>
        </p:txBody>
      </p:sp>
      <p:graphicFrame>
        <p:nvGraphicFramePr>
          <p:cNvPr id="85" name="Table 84">
            <a:extLst>
              <a:ext uri="{FF2B5EF4-FFF2-40B4-BE49-F238E27FC236}">
                <a16:creationId xmlns:a16="http://schemas.microsoft.com/office/drawing/2014/main" id="{BB7FBBE5-D886-8723-EE0F-CD9EF6B0B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570912"/>
              </p:ext>
            </p:extLst>
          </p:nvPr>
        </p:nvGraphicFramePr>
        <p:xfrm>
          <a:off x="3121487" y="3120951"/>
          <a:ext cx="1937668" cy="564310"/>
        </p:xfrm>
        <a:graphic>
          <a:graphicData uri="http://schemas.openxmlformats.org/drawingml/2006/table">
            <a:tbl>
              <a:tblPr firstRow="1" bandRow="1"/>
              <a:tblGrid>
                <a:gridCol w="661795">
                  <a:extLst>
                    <a:ext uri="{9D8B030D-6E8A-4147-A177-3AD203B41FA5}">
                      <a16:colId xmlns:a16="http://schemas.microsoft.com/office/drawing/2014/main" val="3293847805"/>
                    </a:ext>
                  </a:extLst>
                </a:gridCol>
                <a:gridCol w="643238">
                  <a:extLst>
                    <a:ext uri="{9D8B030D-6E8A-4147-A177-3AD203B41FA5}">
                      <a16:colId xmlns:a16="http://schemas.microsoft.com/office/drawing/2014/main" val="737573665"/>
                    </a:ext>
                  </a:extLst>
                </a:gridCol>
                <a:gridCol w="632635">
                  <a:extLst>
                    <a:ext uri="{9D8B030D-6E8A-4147-A177-3AD203B41FA5}">
                      <a16:colId xmlns:a16="http://schemas.microsoft.com/office/drawing/2014/main" val="1530013861"/>
                    </a:ext>
                  </a:extLst>
                </a:gridCol>
              </a:tblGrid>
              <a:tr h="2595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latin typeface="+mn-lt"/>
                        </a:rPr>
                        <a:t>MTTD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/>
                      <a:r>
                        <a:rPr lang="en-US" sz="700" dirty="0">
                          <a:latin typeface="+mn-lt"/>
                        </a:rPr>
                        <a:t>MTTR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latin typeface="+mn-lt"/>
                        </a:rPr>
                        <a:t>MRT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7371088"/>
                  </a:ext>
                </a:extLst>
              </a:tr>
              <a:tr h="2359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/>
                      <a:r>
                        <a:rPr lang="en-US" sz="1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rebuchet MS"/>
                        </a:defRPr>
                      </a:lvl9pPr>
                    </a:lstStyle>
                    <a:p>
                      <a:pPr algn="ctr"/>
                      <a:r>
                        <a:rPr lang="en-US" sz="14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4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0061564"/>
                  </a:ext>
                </a:extLst>
              </a:tr>
            </a:tbl>
          </a:graphicData>
        </a:graphic>
      </p:graphicFrame>
      <p:sp>
        <p:nvSpPr>
          <p:cNvPr id="86" name="TextBox 85">
            <a:extLst>
              <a:ext uri="{FF2B5EF4-FFF2-40B4-BE49-F238E27FC236}">
                <a16:creationId xmlns:a16="http://schemas.microsoft.com/office/drawing/2014/main" id="{D329A397-5412-E999-02A4-05FF8CD7BE70}"/>
              </a:ext>
            </a:extLst>
          </p:cNvPr>
          <p:cNvSpPr txBox="1"/>
          <p:nvPr/>
        </p:nvSpPr>
        <p:spPr>
          <a:xfrm>
            <a:off x="3157912" y="2846753"/>
            <a:ext cx="190124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b="1" dirty="0">
                <a:solidFill>
                  <a:srgbClr val="595454"/>
                </a:solidFill>
                <a:latin typeface="Trebuchet MS"/>
              </a:rPr>
              <a:t>Metrics (Mins or Hrs) </a:t>
            </a:r>
          </a:p>
        </p:txBody>
      </p:sp>
      <p:sp>
        <p:nvSpPr>
          <p:cNvPr id="87" name="Rounded Rectangle 86">
            <a:extLst>
              <a:ext uri="{FF2B5EF4-FFF2-40B4-BE49-F238E27FC236}">
                <a16:creationId xmlns:a16="http://schemas.microsoft.com/office/drawing/2014/main" id="{368BEA33-3E90-2DDE-313D-2C345C5B120B}"/>
              </a:ext>
            </a:extLst>
          </p:cNvPr>
          <p:cNvSpPr/>
          <p:nvPr/>
        </p:nvSpPr>
        <p:spPr>
          <a:xfrm>
            <a:off x="480418" y="4543317"/>
            <a:ext cx="2169759" cy="1506237"/>
          </a:xfrm>
          <a:prstGeom prst="roundRect">
            <a:avLst/>
          </a:prstGeom>
          <a:solidFill>
            <a:srgbClr val="FFFFFF">
              <a:lumMod val="95000"/>
            </a:srgbClr>
          </a:solidFill>
          <a:ln>
            <a:solidFill>
              <a:srgbClr val="FFFFFF">
                <a:lumMod val="85000"/>
              </a:srgbClr>
            </a:solidFill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highlight>
                <a:srgbClr val="C0C0C0"/>
              </a:highlight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58C412B8-7009-DDF1-DA5E-E87F6551B4CA}"/>
              </a:ext>
            </a:extLst>
          </p:cNvPr>
          <p:cNvSpPr/>
          <p:nvPr/>
        </p:nvSpPr>
        <p:spPr>
          <a:xfrm>
            <a:off x="3440874" y="4543316"/>
            <a:ext cx="2169759" cy="1506237"/>
          </a:xfrm>
          <a:prstGeom prst="roundRect">
            <a:avLst/>
          </a:prstGeom>
          <a:solidFill>
            <a:srgbClr val="FFFFFF">
              <a:lumMod val="95000"/>
            </a:srgbClr>
          </a:solidFill>
          <a:ln>
            <a:solidFill>
              <a:srgbClr val="FFFFFF">
                <a:lumMod val="85000"/>
              </a:srgbClr>
            </a:solidFill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highlight>
                <a:srgbClr val="C0C0C0"/>
              </a:highlight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5A14B95B-187D-DEA0-0FB7-2A81333AE662}"/>
              </a:ext>
            </a:extLst>
          </p:cNvPr>
          <p:cNvSpPr txBox="1"/>
          <p:nvPr/>
        </p:nvSpPr>
        <p:spPr>
          <a:xfrm>
            <a:off x="694983" y="4560689"/>
            <a:ext cx="1779859" cy="10227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spcBef>
                <a:spcPts val="1200"/>
              </a:spcBef>
              <a:buSzPct val="100000"/>
            </a:pPr>
            <a:r>
              <a:rPr lang="en-US" sz="1600" b="1" dirty="0">
                <a:solidFill>
                  <a:srgbClr val="33D6F1"/>
                </a:solidFill>
                <a:latin typeface="Trebuchet MS"/>
              </a:rPr>
              <a:t>NIST CSF Maturity Score</a:t>
            </a:r>
          </a:p>
          <a:p>
            <a:pPr algn="ctr">
              <a:spcBef>
                <a:spcPts val="1200"/>
              </a:spcBef>
              <a:buSzPct val="100000"/>
            </a:pPr>
            <a:r>
              <a:rPr lang="en-US" sz="1600" b="1" dirty="0">
                <a:solidFill>
                  <a:srgbClr val="33D6F1"/>
                </a:solidFill>
                <a:latin typeface="Trebuchet MS"/>
              </a:rPr>
              <a:t>X.XX</a:t>
            </a:r>
            <a:r>
              <a:rPr lang="en-US" sz="2000" b="1" dirty="0">
                <a:solidFill>
                  <a:srgbClr val="33D6F1"/>
                </a:solidFill>
                <a:latin typeface="Trebuchet MS"/>
              </a:rPr>
              <a:t> </a:t>
            </a:r>
            <a:r>
              <a:rPr lang="en-US" sz="1100" dirty="0">
                <a:solidFill>
                  <a:srgbClr val="33D6F1"/>
                </a:solidFill>
                <a:latin typeface="Trebuchet MS"/>
              </a:rPr>
              <a:t>(Industry X.XX)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B0B3C3B1-24ED-7915-D24B-436F78024626}"/>
              </a:ext>
            </a:extLst>
          </p:cNvPr>
          <p:cNvSpPr txBox="1"/>
          <p:nvPr/>
        </p:nvSpPr>
        <p:spPr>
          <a:xfrm>
            <a:off x="3603615" y="4560689"/>
            <a:ext cx="1785705" cy="10227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spcBef>
                <a:spcPts val="1200"/>
              </a:spcBef>
              <a:buSzPct val="100000"/>
            </a:pPr>
            <a:r>
              <a:rPr lang="en-US" sz="1600" b="1" dirty="0">
                <a:solidFill>
                  <a:srgbClr val="33D6F1"/>
                </a:solidFill>
                <a:latin typeface="Trebuchet MS"/>
              </a:rPr>
              <a:t>Quarterly InfoSec Spend</a:t>
            </a:r>
          </a:p>
          <a:p>
            <a:pPr algn="ctr">
              <a:spcBef>
                <a:spcPts val="1200"/>
              </a:spcBef>
              <a:buSzPct val="100000"/>
            </a:pPr>
            <a:r>
              <a:rPr lang="en-US" sz="1600" b="1" dirty="0">
                <a:solidFill>
                  <a:srgbClr val="33D6F1"/>
                </a:solidFill>
                <a:latin typeface="Trebuchet MS"/>
              </a:rPr>
              <a:t>$xxM</a:t>
            </a:r>
            <a:r>
              <a:rPr lang="en-US" sz="1600" dirty="0">
                <a:solidFill>
                  <a:srgbClr val="33D6F1"/>
                </a:solidFill>
                <a:latin typeface="Trebuchet MS"/>
              </a:rPr>
              <a:t> </a:t>
            </a:r>
            <a:r>
              <a:rPr lang="en-US" sz="1100" dirty="0">
                <a:solidFill>
                  <a:srgbClr val="33D6F1"/>
                </a:solidFill>
                <a:latin typeface="Trebuchet MS"/>
              </a:rPr>
              <a:t>(Industry $xxM</a:t>
            </a:r>
            <a:r>
              <a:rPr lang="en-US" sz="1200" dirty="0">
                <a:solidFill>
                  <a:srgbClr val="33D6F1"/>
                </a:solidFill>
                <a:latin typeface="Trebuchet MS"/>
              </a:rPr>
              <a:t>)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D704B439-D51C-60AD-CB04-D2CAC0DC228B}"/>
              </a:ext>
            </a:extLst>
          </p:cNvPr>
          <p:cNvSpPr txBox="1"/>
          <p:nvPr/>
        </p:nvSpPr>
        <p:spPr>
          <a:xfrm>
            <a:off x="6331487" y="1824953"/>
            <a:ext cx="1785705" cy="27246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spcBef>
                <a:spcPts val="1200"/>
              </a:spcBef>
              <a:buSzPct val="100000"/>
            </a:pPr>
            <a:r>
              <a:rPr lang="en-US" sz="1600" b="1" dirty="0">
                <a:solidFill>
                  <a:srgbClr val="33D6F1"/>
                </a:solidFill>
                <a:latin typeface="Trebuchet MS"/>
              </a:rPr>
              <a:t>Threat Vectors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DB11A00-77E7-47B4-4BAF-2980AADDC11B}"/>
              </a:ext>
            </a:extLst>
          </p:cNvPr>
          <p:cNvSpPr txBox="1"/>
          <p:nvPr/>
        </p:nvSpPr>
        <p:spPr>
          <a:xfrm>
            <a:off x="9337644" y="1828371"/>
            <a:ext cx="1956514" cy="27246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spcBef>
                <a:spcPts val="1200"/>
              </a:spcBef>
              <a:buSzPct val="100000"/>
            </a:pPr>
            <a:r>
              <a:rPr lang="en-US" sz="1600" b="1" dirty="0">
                <a:solidFill>
                  <a:srgbClr val="33D6F1"/>
                </a:solidFill>
                <a:latin typeface="Trebuchet MS"/>
              </a:rPr>
              <a:t>Critical Areas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083E1DD7-285D-F870-937B-5160A8D9C984}"/>
              </a:ext>
            </a:extLst>
          </p:cNvPr>
          <p:cNvSpPr txBox="1"/>
          <p:nvPr/>
        </p:nvSpPr>
        <p:spPr>
          <a:xfrm>
            <a:off x="6331486" y="2187345"/>
            <a:ext cx="1785705" cy="10227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spcBef>
                <a:spcPts val="1200"/>
              </a:spcBef>
              <a:buSzPct val="100000"/>
            </a:pPr>
            <a:endParaRPr lang="en-US" sz="1200" dirty="0">
              <a:solidFill>
                <a:srgbClr val="33D6F1"/>
              </a:solidFill>
              <a:latin typeface="Trebuchet MS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0976D6C0-C9A3-C661-8857-E12ABE84B157}"/>
              </a:ext>
            </a:extLst>
          </p:cNvPr>
          <p:cNvSpPr txBox="1"/>
          <p:nvPr/>
        </p:nvSpPr>
        <p:spPr>
          <a:xfrm>
            <a:off x="6345487" y="2274860"/>
            <a:ext cx="1785705" cy="5482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spcBef>
                <a:spcPts val="1200"/>
              </a:spcBef>
              <a:buSzPct val="100000"/>
            </a:pPr>
            <a:r>
              <a:rPr lang="en-US" sz="1200" b="1" dirty="0">
                <a:solidFill>
                  <a:srgbClr val="33D6F1"/>
                </a:solidFill>
                <a:latin typeface="Trebuchet MS"/>
              </a:rPr>
              <a:t>Threat Vector</a:t>
            </a:r>
          </a:p>
          <a:p>
            <a:pPr marL="171450" indent="-171450">
              <a:spcBef>
                <a:spcPts val="12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33D6F1"/>
                </a:solidFill>
                <a:latin typeface="Trebuchet MS"/>
              </a:rPr>
              <a:t>Why: Rational</a:t>
            </a:r>
          </a:p>
          <a:p>
            <a:pPr algn="ctr">
              <a:spcBef>
                <a:spcPts val="1200"/>
              </a:spcBef>
              <a:buSzPct val="100000"/>
            </a:pPr>
            <a:endParaRPr lang="en-US" sz="1200" b="1" dirty="0">
              <a:solidFill>
                <a:srgbClr val="33D6F1"/>
              </a:solidFill>
              <a:latin typeface="Trebuchet MS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33576DD-E0F0-38C1-E0F9-C3AADE162077}"/>
              </a:ext>
            </a:extLst>
          </p:cNvPr>
          <p:cNvSpPr txBox="1"/>
          <p:nvPr/>
        </p:nvSpPr>
        <p:spPr>
          <a:xfrm>
            <a:off x="6331485" y="3040217"/>
            <a:ext cx="1785705" cy="5482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spcBef>
                <a:spcPts val="1200"/>
              </a:spcBef>
              <a:buSzPct val="100000"/>
            </a:pPr>
            <a:r>
              <a:rPr lang="en-US" sz="1200" b="1" dirty="0">
                <a:solidFill>
                  <a:srgbClr val="33D6F1"/>
                </a:solidFill>
                <a:latin typeface="Trebuchet MS"/>
              </a:rPr>
              <a:t>Threat Vector</a:t>
            </a:r>
          </a:p>
          <a:p>
            <a:pPr marL="171450" indent="-171450">
              <a:spcBef>
                <a:spcPts val="12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33D6F1"/>
                </a:solidFill>
                <a:latin typeface="Trebuchet MS"/>
              </a:rPr>
              <a:t>Why: Rational</a:t>
            </a:r>
          </a:p>
          <a:p>
            <a:pPr algn="ctr">
              <a:spcBef>
                <a:spcPts val="1200"/>
              </a:spcBef>
              <a:buSzPct val="100000"/>
            </a:pPr>
            <a:endParaRPr lang="en-US" sz="1200" b="1" dirty="0">
              <a:solidFill>
                <a:srgbClr val="33D6F1"/>
              </a:solidFill>
              <a:latin typeface="Trebuchet MS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2240B00B-867C-8A47-95A3-5858874A9245}"/>
              </a:ext>
            </a:extLst>
          </p:cNvPr>
          <p:cNvSpPr txBox="1"/>
          <p:nvPr/>
        </p:nvSpPr>
        <p:spPr>
          <a:xfrm>
            <a:off x="6331484" y="3894812"/>
            <a:ext cx="1785705" cy="5482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spcBef>
                <a:spcPts val="1200"/>
              </a:spcBef>
              <a:buSzPct val="100000"/>
            </a:pPr>
            <a:r>
              <a:rPr lang="en-US" sz="1200" b="1" dirty="0">
                <a:solidFill>
                  <a:srgbClr val="33D6F1"/>
                </a:solidFill>
                <a:latin typeface="Trebuchet MS"/>
              </a:rPr>
              <a:t>Threat Vector</a:t>
            </a:r>
          </a:p>
          <a:p>
            <a:pPr marL="171450" indent="-171450">
              <a:spcBef>
                <a:spcPts val="12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33D6F1"/>
                </a:solidFill>
                <a:latin typeface="Trebuchet MS"/>
              </a:rPr>
              <a:t>Why: Rational</a:t>
            </a:r>
          </a:p>
          <a:p>
            <a:pPr algn="ctr">
              <a:spcBef>
                <a:spcPts val="1200"/>
              </a:spcBef>
              <a:buSzPct val="100000"/>
            </a:pPr>
            <a:endParaRPr lang="en-US" sz="1200" b="1" dirty="0">
              <a:solidFill>
                <a:srgbClr val="33D6F1"/>
              </a:solidFill>
              <a:latin typeface="Trebuchet MS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3E4A02FF-DD95-F04A-CE74-6F1B85EFDDB8}"/>
              </a:ext>
            </a:extLst>
          </p:cNvPr>
          <p:cNvSpPr txBox="1"/>
          <p:nvPr/>
        </p:nvSpPr>
        <p:spPr>
          <a:xfrm>
            <a:off x="9859463" y="2369871"/>
            <a:ext cx="1063641" cy="257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spcBef>
                <a:spcPts val="1200"/>
              </a:spcBef>
              <a:buSzPct val="100000"/>
            </a:pPr>
            <a:r>
              <a:rPr lang="en-US" sz="1200" b="1" dirty="0">
                <a:solidFill>
                  <a:srgbClr val="33D6F1"/>
                </a:solidFill>
                <a:latin typeface="Trebuchet MS"/>
              </a:rPr>
              <a:t>Critical Asset</a:t>
            </a:r>
          </a:p>
          <a:p>
            <a:pPr algn="ctr">
              <a:spcBef>
                <a:spcPts val="1200"/>
              </a:spcBef>
              <a:buSzPct val="100000"/>
            </a:pPr>
            <a:endParaRPr lang="en-US" sz="1200" b="1" dirty="0">
              <a:solidFill>
                <a:srgbClr val="33D6F1"/>
              </a:solidFill>
              <a:latin typeface="Trebuchet M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33AAEBDD-50F1-A3A5-0F32-5F6327949190}"/>
              </a:ext>
            </a:extLst>
          </p:cNvPr>
          <p:cNvSpPr txBox="1"/>
          <p:nvPr/>
        </p:nvSpPr>
        <p:spPr>
          <a:xfrm>
            <a:off x="9859462" y="3220567"/>
            <a:ext cx="1063641" cy="257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spcBef>
                <a:spcPts val="1200"/>
              </a:spcBef>
              <a:buSzPct val="100000"/>
            </a:pPr>
            <a:r>
              <a:rPr lang="en-US" sz="1200" b="1" dirty="0">
                <a:solidFill>
                  <a:srgbClr val="33D6F1"/>
                </a:solidFill>
                <a:latin typeface="Trebuchet MS"/>
              </a:rPr>
              <a:t>Critical Asset</a:t>
            </a:r>
          </a:p>
          <a:p>
            <a:pPr algn="ctr">
              <a:spcBef>
                <a:spcPts val="1200"/>
              </a:spcBef>
              <a:buSzPct val="100000"/>
            </a:pPr>
            <a:endParaRPr lang="en-US" sz="1200" b="1" dirty="0">
              <a:solidFill>
                <a:srgbClr val="33D6F1"/>
              </a:solidFill>
              <a:latin typeface="Trebuchet MS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D8316513-F57F-2CD1-A683-01C85BBAB739}"/>
              </a:ext>
            </a:extLst>
          </p:cNvPr>
          <p:cNvSpPr txBox="1"/>
          <p:nvPr/>
        </p:nvSpPr>
        <p:spPr>
          <a:xfrm>
            <a:off x="9859461" y="4001108"/>
            <a:ext cx="1063641" cy="257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spcBef>
                <a:spcPts val="1200"/>
              </a:spcBef>
              <a:buSzPct val="100000"/>
            </a:pPr>
            <a:r>
              <a:rPr lang="en-US" sz="1200" b="1" dirty="0">
                <a:solidFill>
                  <a:srgbClr val="33D6F1"/>
                </a:solidFill>
                <a:latin typeface="Trebuchet MS"/>
              </a:rPr>
              <a:t>Critical Asset</a:t>
            </a:r>
          </a:p>
          <a:p>
            <a:pPr algn="ctr">
              <a:spcBef>
                <a:spcPts val="1200"/>
              </a:spcBef>
              <a:buSzPct val="100000"/>
            </a:pPr>
            <a:endParaRPr lang="en-US" sz="1200" b="1" dirty="0">
              <a:solidFill>
                <a:srgbClr val="33D6F1"/>
              </a:solidFill>
              <a:latin typeface="Trebuchet MS"/>
            </a:endParaRPr>
          </a:p>
        </p:txBody>
      </p: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305D365E-AFEA-3979-D18A-FC88C5C56230}"/>
              </a:ext>
            </a:extLst>
          </p:cNvPr>
          <p:cNvGrpSpPr/>
          <p:nvPr/>
        </p:nvGrpSpPr>
        <p:grpSpPr>
          <a:xfrm>
            <a:off x="9496596" y="2316998"/>
            <a:ext cx="219217" cy="297509"/>
            <a:chOff x="7971417" y="2587932"/>
            <a:chExt cx="219217" cy="297509"/>
          </a:xfrm>
        </p:grpSpPr>
        <p:sp>
          <p:nvSpPr>
            <p:cNvPr id="101" name="Freeform 55">
              <a:extLst>
                <a:ext uri="{FF2B5EF4-FFF2-40B4-BE49-F238E27FC236}">
                  <a16:creationId xmlns:a16="http://schemas.microsoft.com/office/drawing/2014/main" id="{FDEB84B2-72AC-F81D-2ADE-2290BB6AB4AC}"/>
                </a:ext>
              </a:extLst>
            </p:cNvPr>
            <p:cNvSpPr/>
            <p:nvPr/>
          </p:nvSpPr>
          <p:spPr>
            <a:xfrm>
              <a:off x="7971417" y="2587932"/>
              <a:ext cx="219217" cy="62633"/>
            </a:xfrm>
            <a:custGeom>
              <a:avLst/>
              <a:gdLst>
                <a:gd name="connsiteX0" fmla="*/ 219218 w 219217"/>
                <a:gd name="connsiteY0" fmla="*/ 31317 h 62633"/>
                <a:gd name="connsiteX1" fmla="*/ 109609 w 219217"/>
                <a:gd name="connsiteY1" fmla="*/ 62634 h 62633"/>
                <a:gd name="connsiteX2" fmla="*/ 0 w 219217"/>
                <a:gd name="connsiteY2" fmla="*/ 31317 h 62633"/>
                <a:gd name="connsiteX3" fmla="*/ 109609 w 219217"/>
                <a:gd name="connsiteY3" fmla="*/ 0 h 62633"/>
                <a:gd name="connsiteX4" fmla="*/ 219218 w 219217"/>
                <a:gd name="connsiteY4" fmla="*/ 31317 h 62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9217" h="62633">
                  <a:moveTo>
                    <a:pt x="219218" y="31317"/>
                  </a:moveTo>
                  <a:cubicBezTo>
                    <a:pt x="219218" y="48613"/>
                    <a:pt x="170144" y="62634"/>
                    <a:pt x="109609" y="62634"/>
                  </a:cubicBezTo>
                  <a:cubicBezTo>
                    <a:pt x="49074" y="62634"/>
                    <a:pt x="0" y="48613"/>
                    <a:pt x="0" y="31317"/>
                  </a:cubicBezTo>
                  <a:cubicBezTo>
                    <a:pt x="0" y="14021"/>
                    <a:pt x="49074" y="0"/>
                    <a:pt x="109609" y="0"/>
                  </a:cubicBezTo>
                  <a:cubicBezTo>
                    <a:pt x="170144" y="0"/>
                    <a:pt x="219218" y="14021"/>
                    <a:pt x="219218" y="31317"/>
                  </a:cubicBezTo>
                  <a:close/>
                </a:path>
              </a:pathLst>
            </a:custGeom>
            <a:solidFill>
              <a:srgbClr val="0078D4"/>
            </a:solidFill>
            <a:effectLst>
              <a:outerShdw blurRad="63500" dist="38100" dir="2700000" algn="tl" rotWithShape="0">
                <a:srgbClr val="000000">
                  <a:alpha val="26000"/>
                </a:srgbClr>
              </a:outerShdw>
            </a:effectLst>
          </p:spPr>
          <p:txBody>
            <a:bodyPr wrap="square" lIns="0" tIns="0" rIns="0" bIns="0" anchor="ctr" anchorCtr="0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>
                <a:ln w="3175">
                  <a:noFill/>
                </a:ln>
                <a:solidFill>
                  <a:srgbClr val="0078D4"/>
                </a:solidFill>
                <a:latin typeface="Segoe UI Semibold"/>
                <a:cs typeface="Segoe UI" pitchFamily="34" charset="0"/>
              </a:endParaRPr>
            </a:p>
          </p:txBody>
        </p:sp>
        <p:sp>
          <p:nvSpPr>
            <p:cNvPr id="102" name="Freeform 57">
              <a:extLst>
                <a:ext uri="{FF2B5EF4-FFF2-40B4-BE49-F238E27FC236}">
                  <a16:creationId xmlns:a16="http://schemas.microsoft.com/office/drawing/2014/main" id="{A01F95C5-60E7-3782-1E73-9E09829E7CEE}"/>
                </a:ext>
              </a:extLst>
            </p:cNvPr>
            <p:cNvSpPr/>
            <p:nvPr/>
          </p:nvSpPr>
          <p:spPr>
            <a:xfrm>
              <a:off x="7971417" y="2634907"/>
              <a:ext cx="219217" cy="93950"/>
            </a:xfrm>
            <a:custGeom>
              <a:avLst/>
              <a:gdLst>
                <a:gd name="connsiteX0" fmla="*/ 187901 w 219217"/>
                <a:gd name="connsiteY0" fmla="*/ 62634 h 93950"/>
                <a:gd name="connsiteX1" fmla="*/ 180072 w 219217"/>
                <a:gd name="connsiteY1" fmla="*/ 54804 h 93950"/>
                <a:gd name="connsiteX2" fmla="*/ 187901 w 219217"/>
                <a:gd name="connsiteY2" fmla="*/ 46975 h 93950"/>
                <a:gd name="connsiteX3" fmla="*/ 195730 w 219217"/>
                <a:gd name="connsiteY3" fmla="*/ 54804 h 93950"/>
                <a:gd name="connsiteX4" fmla="*/ 187901 w 219217"/>
                <a:gd name="connsiteY4" fmla="*/ 62634 h 93950"/>
                <a:gd name="connsiteX5" fmla="*/ 109609 w 219217"/>
                <a:gd name="connsiteY5" fmla="*/ 31317 h 93950"/>
                <a:gd name="connsiteX6" fmla="*/ 0 w 219217"/>
                <a:gd name="connsiteY6" fmla="*/ 0 h 93950"/>
                <a:gd name="connsiteX7" fmla="*/ 0 w 219217"/>
                <a:gd name="connsiteY7" fmla="*/ 62634 h 93950"/>
                <a:gd name="connsiteX8" fmla="*/ 109609 w 219217"/>
                <a:gd name="connsiteY8" fmla="*/ 93951 h 93950"/>
                <a:gd name="connsiteX9" fmla="*/ 219218 w 219217"/>
                <a:gd name="connsiteY9" fmla="*/ 62634 h 93950"/>
                <a:gd name="connsiteX10" fmla="*/ 219218 w 219217"/>
                <a:gd name="connsiteY10" fmla="*/ 0 h 93950"/>
                <a:gd name="connsiteX11" fmla="*/ 109609 w 219217"/>
                <a:gd name="connsiteY11" fmla="*/ 31317 h 93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9217" h="93950">
                  <a:moveTo>
                    <a:pt x="187901" y="62634"/>
                  </a:moveTo>
                  <a:cubicBezTo>
                    <a:pt x="183203" y="62634"/>
                    <a:pt x="180072" y="59502"/>
                    <a:pt x="180072" y="54804"/>
                  </a:cubicBezTo>
                  <a:cubicBezTo>
                    <a:pt x="180072" y="50107"/>
                    <a:pt x="183203" y="46975"/>
                    <a:pt x="187901" y="46975"/>
                  </a:cubicBezTo>
                  <a:cubicBezTo>
                    <a:pt x="192599" y="46975"/>
                    <a:pt x="195730" y="50107"/>
                    <a:pt x="195730" y="54804"/>
                  </a:cubicBezTo>
                  <a:cubicBezTo>
                    <a:pt x="195730" y="59502"/>
                    <a:pt x="192599" y="62634"/>
                    <a:pt x="187901" y="62634"/>
                  </a:cubicBezTo>
                  <a:close/>
                  <a:moveTo>
                    <a:pt x="109609" y="31317"/>
                  </a:moveTo>
                  <a:cubicBezTo>
                    <a:pt x="49324" y="31317"/>
                    <a:pt x="0" y="17224"/>
                    <a:pt x="0" y="0"/>
                  </a:cubicBezTo>
                  <a:lnTo>
                    <a:pt x="0" y="62634"/>
                  </a:lnTo>
                  <a:cubicBezTo>
                    <a:pt x="0" y="79858"/>
                    <a:pt x="49324" y="93951"/>
                    <a:pt x="109609" y="93951"/>
                  </a:cubicBezTo>
                  <a:cubicBezTo>
                    <a:pt x="169894" y="93951"/>
                    <a:pt x="219218" y="79858"/>
                    <a:pt x="219218" y="62634"/>
                  </a:cubicBezTo>
                  <a:lnTo>
                    <a:pt x="219218" y="0"/>
                  </a:lnTo>
                  <a:cubicBezTo>
                    <a:pt x="219218" y="17224"/>
                    <a:pt x="169894" y="31317"/>
                    <a:pt x="109609" y="31317"/>
                  </a:cubicBezTo>
                  <a:close/>
                </a:path>
              </a:pathLst>
            </a:custGeom>
            <a:solidFill>
              <a:srgbClr val="0078D4"/>
            </a:solidFill>
            <a:effectLst>
              <a:outerShdw blurRad="63500" dist="38100" dir="2700000" algn="tl" rotWithShape="0">
                <a:srgbClr val="000000">
                  <a:alpha val="26000"/>
                </a:srgbClr>
              </a:outerShdw>
            </a:effectLst>
          </p:spPr>
          <p:txBody>
            <a:bodyPr wrap="square" lIns="0" tIns="0" rIns="0" bIns="0" anchor="ctr" anchorCtr="0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>
                <a:ln w="3175">
                  <a:noFill/>
                </a:ln>
                <a:solidFill>
                  <a:srgbClr val="0078D4"/>
                </a:solidFill>
                <a:latin typeface="Segoe UI Semibold"/>
                <a:cs typeface="Segoe UI" pitchFamily="34" charset="0"/>
              </a:endParaRPr>
            </a:p>
          </p:txBody>
        </p:sp>
        <p:sp>
          <p:nvSpPr>
            <p:cNvPr id="103" name="Freeform 59">
              <a:extLst>
                <a:ext uri="{FF2B5EF4-FFF2-40B4-BE49-F238E27FC236}">
                  <a16:creationId xmlns:a16="http://schemas.microsoft.com/office/drawing/2014/main" id="{1A16C066-145A-D80D-61A1-2FF387A90923}"/>
                </a:ext>
              </a:extLst>
            </p:cNvPr>
            <p:cNvSpPr/>
            <p:nvPr/>
          </p:nvSpPr>
          <p:spPr>
            <a:xfrm>
              <a:off x="7971417" y="2713199"/>
              <a:ext cx="219217" cy="93950"/>
            </a:xfrm>
            <a:custGeom>
              <a:avLst/>
              <a:gdLst>
                <a:gd name="connsiteX0" fmla="*/ 187901 w 219217"/>
                <a:gd name="connsiteY0" fmla="*/ 62634 h 93950"/>
                <a:gd name="connsiteX1" fmla="*/ 180072 w 219217"/>
                <a:gd name="connsiteY1" fmla="*/ 54804 h 93950"/>
                <a:gd name="connsiteX2" fmla="*/ 187901 w 219217"/>
                <a:gd name="connsiteY2" fmla="*/ 46975 h 93950"/>
                <a:gd name="connsiteX3" fmla="*/ 195730 w 219217"/>
                <a:gd name="connsiteY3" fmla="*/ 54804 h 93950"/>
                <a:gd name="connsiteX4" fmla="*/ 187901 w 219217"/>
                <a:gd name="connsiteY4" fmla="*/ 62634 h 93950"/>
                <a:gd name="connsiteX5" fmla="*/ 109609 w 219217"/>
                <a:gd name="connsiteY5" fmla="*/ 31317 h 93950"/>
                <a:gd name="connsiteX6" fmla="*/ 0 w 219217"/>
                <a:gd name="connsiteY6" fmla="*/ 0 h 93950"/>
                <a:gd name="connsiteX7" fmla="*/ 0 w 219217"/>
                <a:gd name="connsiteY7" fmla="*/ 62634 h 93950"/>
                <a:gd name="connsiteX8" fmla="*/ 109609 w 219217"/>
                <a:gd name="connsiteY8" fmla="*/ 93951 h 93950"/>
                <a:gd name="connsiteX9" fmla="*/ 219218 w 219217"/>
                <a:gd name="connsiteY9" fmla="*/ 62634 h 93950"/>
                <a:gd name="connsiteX10" fmla="*/ 219218 w 219217"/>
                <a:gd name="connsiteY10" fmla="*/ 0 h 93950"/>
                <a:gd name="connsiteX11" fmla="*/ 109609 w 219217"/>
                <a:gd name="connsiteY11" fmla="*/ 31317 h 93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9217" h="93950">
                  <a:moveTo>
                    <a:pt x="187901" y="62634"/>
                  </a:moveTo>
                  <a:cubicBezTo>
                    <a:pt x="183203" y="62634"/>
                    <a:pt x="180072" y="59502"/>
                    <a:pt x="180072" y="54804"/>
                  </a:cubicBezTo>
                  <a:cubicBezTo>
                    <a:pt x="180072" y="50107"/>
                    <a:pt x="183203" y="46975"/>
                    <a:pt x="187901" y="46975"/>
                  </a:cubicBezTo>
                  <a:cubicBezTo>
                    <a:pt x="192599" y="46975"/>
                    <a:pt x="195730" y="50107"/>
                    <a:pt x="195730" y="54804"/>
                  </a:cubicBezTo>
                  <a:cubicBezTo>
                    <a:pt x="195730" y="59502"/>
                    <a:pt x="192599" y="62634"/>
                    <a:pt x="187901" y="62634"/>
                  </a:cubicBezTo>
                  <a:close/>
                  <a:moveTo>
                    <a:pt x="109609" y="31317"/>
                  </a:moveTo>
                  <a:cubicBezTo>
                    <a:pt x="49324" y="31317"/>
                    <a:pt x="0" y="17224"/>
                    <a:pt x="0" y="0"/>
                  </a:cubicBezTo>
                  <a:lnTo>
                    <a:pt x="0" y="62634"/>
                  </a:lnTo>
                  <a:cubicBezTo>
                    <a:pt x="0" y="79858"/>
                    <a:pt x="49324" y="93951"/>
                    <a:pt x="109609" y="93951"/>
                  </a:cubicBezTo>
                  <a:cubicBezTo>
                    <a:pt x="169894" y="93951"/>
                    <a:pt x="219218" y="79858"/>
                    <a:pt x="219218" y="62634"/>
                  </a:cubicBezTo>
                  <a:lnTo>
                    <a:pt x="219218" y="0"/>
                  </a:lnTo>
                  <a:cubicBezTo>
                    <a:pt x="219218" y="17224"/>
                    <a:pt x="169894" y="31317"/>
                    <a:pt x="109609" y="31317"/>
                  </a:cubicBezTo>
                  <a:close/>
                </a:path>
              </a:pathLst>
            </a:custGeom>
            <a:solidFill>
              <a:srgbClr val="0078D4"/>
            </a:solidFill>
            <a:effectLst>
              <a:outerShdw blurRad="63500" dist="38100" dir="2700000" algn="tl" rotWithShape="0">
                <a:srgbClr val="000000">
                  <a:alpha val="26000"/>
                </a:srgbClr>
              </a:outerShdw>
            </a:effectLst>
          </p:spPr>
          <p:txBody>
            <a:bodyPr wrap="square" lIns="0" tIns="0" rIns="0" bIns="0" anchor="ctr" anchorCtr="0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>
                <a:ln w="3175">
                  <a:noFill/>
                </a:ln>
                <a:solidFill>
                  <a:srgbClr val="0078D4"/>
                </a:solidFill>
                <a:latin typeface="Segoe UI Semibold"/>
                <a:cs typeface="Segoe UI" pitchFamily="34" charset="0"/>
              </a:endParaRPr>
            </a:p>
          </p:txBody>
        </p:sp>
        <p:sp>
          <p:nvSpPr>
            <p:cNvPr id="104" name="Freeform 61">
              <a:extLst>
                <a:ext uri="{FF2B5EF4-FFF2-40B4-BE49-F238E27FC236}">
                  <a16:creationId xmlns:a16="http://schemas.microsoft.com/office/drawing/2014/main" id="{BD31BC78-4601-5A75-2FC7-7A052CD01431}"/>
                </a:ext>
              </a:extLst>
            </p:cNvPr>
            <p:cNvSpPr/>
            <p:nvPr/>
          </p:nvSpPr>
          <p:spPr>
            <a:xfrm>
              <a:off x="7971417" y="2791491"/>
              <a:ext cx="219217" cy="93950"/>
            </a:xfrm>
            <a:custGeom>
              <a:avLst/>
              <a:gdLst>
                <a:gd name="connsiteX0" fmla="*/ 187901 w 219217"/>
                <a:gd name="connsiteY0" fmla="*/ 62634 h 93950"/>
                <a:gd name="connsiteX1" fmla="*/ 180072 w 219217"/>
                <a:gd name="connsiteY1" fmla="*/ 54804 h 93950"/>
                <a:gd name="connsiteX2" fmla="*/ 187901 w 219217"/>
                <a:gd name="connsiteY2" fmla="*/ 46975 h 93950"/>
                <a:gd name="connsiteX3" fmla="*/ 195730 w 219217"/>
                <a:gd name="connsiteY3" fmla="*/ 54804 h 93950"/>
                <a:gd name="connsiteX4" fmla="*/ 187901 w 219217"/>
                <a:gd name="connsiteY4" fmla="*/ 62634 h 93950"/>
                <a:gd name="connsiteX5" fmla="*/ 109609 w 219217"/>
                <a:gd name="connsiteY5" fmla="*/ 31317 h 93950"/>
                <a:gd name="connsiteX6" fmla="*/ 0 w 219217"/>
                <a:gd name="connsiteY6" fmla="*/ 0 h 93950"/>
                <a:gd name="connsiteX7" fmla="*/ 0 w 219217"/>
                <a:gd name="connsiteY7" fmla="*/ 62634 h 93950"/>
                <a:gd name="connsiteX8" fmla="*/ 109609 w 219217"/>
                <a:gd name="connsiteY8" fmla="*/ 93951 h 93950"/>
                <a:gd name="connsiteX9" fmla="*/ 219218 w 219217"/>
                <a:gd name="connsiteY9" fmla="*/ 62634 h 93950"/>
                <a:gd name="connsiteX10" fmla="*/ 219218 w 219217"/>
                <a:gd name="connsiteY10" fmla="*/ 0 h 93950"/>
                <a:gd name="connsiteX11" fmla="*/ 109609 w 219217"/>
                <a:gd name="connsiteY11" fmla="*/ 31317 h 93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9217" h="93950">
                  <a:moveTo>
                    <a:pt x="187901" y="62634"/>
                  </a:moveTo>
                  <a:cubicBezTo>
                    <a:pt x="183203" y="62634"/>
                    <a:pt x="180072" y="59502"/>
                    <a:pt x="180072" y="54804"/>
                  </a:cubicBezTo>
                  <a:cubicBezTo>
                    <a:pt x="180072" y="50107"/>
                    <a:pt x="183203" y="46975"/>
                    <a:pt x="187901" y="46975"/>
                  </a:cubicBezTo>
                  <a:cubicBezTo>
                    <a:pt x="192599" y="46975"/>
                    <a:pt x="195730" y="50107"/>
                    <a:pt x="195730" y="54804"/>
                  </a:cubicBezTo>
                  <a:cubicBezTo>
                    <a:pt x="195730" y="59502"/>
                    <a:pt x="192599" y="62634"/>
                    <a:pt x="187901" y="62634"/>
                  </a:cubicBezTo>
                  <a:close/>
                  <a:moveTo>
                    <a:pt x="109609" y="31317"/>
                  </a:moveTo>
                  <a:cubicBezTo>
                    <a:pt x="49324" y="31317"/>
                    <a:pt x="0" y="17224"/>
                    <a:pt x="0" y="0"/>
                  </a:cubicBezTo>
                  <a:lnTo>
                    <a:pt x="0" y="62634"/>
                  </a:lnTo>
                  <a:cubicBezTo>
                    <a:pt x="0" y="79858"/>
                    <a:pt x="49324" y="93951"/>
                    <a:pt x="109609" y="93951"/>
                  </a:cubicBezTo>
                  <a:cubicBezTo>
                    <a:pt x="169894" y="93951"/>
                    <a:pt x="219218" y="79858"/>
                    <a:pt x="219218" y="62634"/>
                  </a:cubicBezTo>
                  <a:lnTo>
                    <a:pt x="219218" y="0"/>
                  </a:lnTo>
                  <a:cubicBezTo>
                    <a:pt x="219218" y="17224"/>
                    <a:pt x="169894" y="31317"/>
                    <a:pt x="109609" y="31317"/>
                  </a:cubicBezTo>
                  <a:close/>
                </a:path>
              </a:pathLst>
            </a:custGeom>
            <a:solidFill>
              <a:srgbClr val="0078D4"/>
            </a:solidFill>
            <a:effectLst>
              <a:outerShdw blurRad="63500" dist="38100" dir="2700000" algn="tl" rotWithShape="0">
                <a:srgbClr val="000000">
                  <a:alpha val="26000"/>
                </a:srgbClr>
              </a:outerShdw>
            </a:effectLst>
          </p:spPr>
          <p:txBody>
            <a:bodyPr wrap="square" lIns="0" tIns="0" rIns="0" bIns="0" anchor="ctr" anchorCtr="0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>
                <a:ln w="3175">
                  <a:noFill/>
                </a:ln>
                <a:solidFill>
                  <a:srgbClr val="0078D4"/>
                </a:solidFill>
                <a:latin typeface="Segoe UI Semibold"/>
                <a:cs typeface="Segoe UI" pitchFamily="34" charset="0"/>
              </a:endParaRP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583C3444-2E95-19C2-35E3-7965EBD86834}"/>
              </a:ext>
            </a:extLst>
          </p:cNvPr>
          <p:cNvGrpSpPr/>
          <p:nvPr/>
        </p:nvGrpSpPr>
        <p:grpSpPr>
          <a:xfrm>
            <a:off x="9496596" y="3177793"/>
            <a:ext cx="219217" cy="297509"/>
            <a:chOff x="7971417" y="2587932"/>
            <a:chExt cx="219217" cy="297509"/>
          </a:xfrm>
        </p:grpSpPr>
        <p:sp>
          <p:nvSpPr>
            <p:cNvPr id="106" name="Freeform 55">
              <a:extLst>
                <a:ext uri="{FF2B5EF4-FFF2-40B4-BE49-F238E27FC236}">
                  <a16:creationId xmlns:a16="http://schemas.microsoft.com/office/drawing/2014/main" id="{4F48F9B9-55ED-7976-FF86-84546C6AC6EC}"/>
                </a:ext>
              </a:extLst>
            </p:cNvPr>
            <p:cNvSpPr/>
            <p:nvPr/>
          </p:nvSpPr>
          <p:spPr>
            <a:xfrm>
              <a:off x="7971417" y="2587932"/>
              <a:ext cx="219217" cy="62633"/>
            </a:xfrm>
            <a:custGeom>
              <a:avLst/>
              <a:gdLst>
                <a:gd name="connsiteX0" fmla="*/ 219218 w 219217"/>
                <a:gd name="connsiteY0" fmla="*/ 31317 h 62633"/>
                <a:gd name="connsiteX1" fmla="*/ 109609 w 219217"/>
                <a:gd name="connsiteY1" fmla="*/ 62634 h 62633"/>
                <a:gd name="connsiteX2" fmla="*/ 0 w 219217"/>
                <a:gd name="connsiteY2" fmla="*/ 31317 h 62633"/>
                <a:gd name="connsiteX3" fmla="*/ 109609 w 219217"/>
                <a:gd name="connsiteY3" fmla="*/ 0 h 62633"/>
                <a:gd name="connsiteX4" fmla="*/ 219218 w 219217"/>
                <a:gd name="connsiteY4" fmla="*/ 31317 h 62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9217" h="62633">
                  <a:moveTo>
                    <a:pt x="219218" y="31317"/>
                  </a:moveTo>
                  <a:cubicBezTo>
                    <a:pt x="219218" y="48613"/>
                    <a:pt x="170144" y="62634"/>
                    <a:pt x="109609" y="62634"/>
                  </a:cubicBezTo>
                  <a:cubicBezTo>
                    <a:pt x="49074" y="62634"/>
                    <a:pt x="0" y="48613"/>
                    <a:pt x="0" y="31317"/>
                  </a:cubicBezTo>
                  <a:cubicBezTo>
                    <a:pt x="0" y="14021"/>
                    <a:pt x="49074" y="0"/>
                    <a:pt x="109609" y="0"/>
                  </a:cubicBezTo>
                  <a:cubicBezTo>
                    <a:pt x="170144" y="0"/>
                    <a:pt x="219218" y="14021"/>
                    <a:pt x="219218" y="31317"/>
                  </a:cubicBezTo>
                  <a:close/>
                </a:path>
              </a:pathLst>
            </a:custGeom>
            <a:solidFill>
              <a:srgbClr val="0078D4"/>
            </a:solidFill>
            <a:effectLst>
              <a:outerShdw blurRad="63500" dist="38100" dir="2700000" algn="tl" rotWithShape="0">
                <a:srgbClr val="000000">
                  <a:alpha val="26000"/>
                </a:srgbClr>
              </a:outerShdw>
            </a:effectLst>
          </p:spPr>
          <p:txBody>
            <a:bodyPr wrap="square" lIns="0" tIns="0" rIns="0" bIns="0" anchor="ctr" anchorCtr="0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>
                <a:ln w="3175">
                  <a:noFill/>
                </a:ln>
                <a:solidFill>
                  <a:srgbClr val="0078D4"/>
                </a:solidFill>
                <a:latin typeface="Segoe UI Semibold"/>
                <a:cs typeface="Segoe UI" pitchFamily="34" charset="0"/>
              </a:endParaRPr>
            </a:p>
          </p:txBody>
        </p:sp>
        <p:sp>
          <p:nvSpPr>
            <p:cNvPr id="107" name="Freeform 57">
              <a:extLst>
                <a:ext uri="{FF2B5EF4-FFF2-40B4-BE49-F238E27FC236}">
                  <a16:creationId xmlns:a16="http://schemas.microsoft.com/office/drawing/2014/main" id="{633AA1F3-42F3-2BB3-0954-5923FEDE2437}"/>
                </a:ext>
              </a:extLst>
            </p:cNvPr>
            <p:cNvSpPr/>
            <p:nvPr/>
          </p:nvSpPr>
          <p:spPr>
            <a:xfrm>
              <a:off x="7971417" y="2634907"/>
              <a:ext cx="219217" cy="93950"/>
            </a:xfrm>
            <a:custGeom>
              <a:avLst/>
              <a:gdLst>
                <a:gd name="connsiteX0" fmla="*/ 187901 w 219217"/>
                <a:gd name="connsiteY0" fmla="*/ 62634 h 93950"/>
                <a:gd name="connsiteX1" fmla="*/ 180072 w 219217"/>
                <a:gd name="connsiteY1" fmla="*/ 54804 h 93950"/>
                <a:gd name="connsiteX2" fmla="*/ 187901 w 219217"/>
                <a:gd name="connsiteY2" fmla="*/ 46975 h 93950"/>
                <a:gd name="connsiteX3" fmla="*/ 195730 w 219217"/>
                <a:gd name="connsiteY3" fmla="*/ 54804 h 93950"/>
                <a:gd name="connsiteX4" fmla="*/ 187901 w 219217"/>
                <a:gd name="connsiteY4" fmla="*/ 62634 h 93950"/>
                <a:gd name="connsiteX5" fmla="*/ 109609 w 219217"/>
                <a:gd name="connsiteY5" fmla="*/ 31317 h 93950"/>
                <a:gd name="connsiteX6" fmla="*/ 0 w 219217"/>
                <a:gd name="connsiteY6" fmla="*/ 0 h 93950"/>
                <a:gd name="connsiteX7" fmla="*/ 0 w 219217"/>
                <a:gd name="connsiteY7" fmla="*/ 62634 h 93950"/>
                <a:gd name="connsiteX8" fmla="*/ 109609 w 219217"/>
                <a:gd name="connsiteY8" fmla="*/ 93951 h 93950"/>
                <a:gd name="connsiteX9" fmla="*/ 219218 w 219217"/>
                <a:gd name="connsiteY9" fmla="*/ 62634 h 93950"/>
                <a:gd name="connsiteX10" fmla="*/ 219218 w 219217"/>
                <a:gd name="connsiteY10" fmla="*/ 0 h 93950"/>
                <a:gd name="connsiteX11" fmla="*/ 109609 w 219217"/>
                <a:gd name="connsiteY11" fmla="*/ 31317 h 93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9217" h="93950">
                  <a:moveTo>
                    <a:pt x="187901" y="62634"/>
                  </a:moveTo>
                  <a:cubicBezTo>
                    <a:pt x="183203" y="62634"/>
                    <a:pt x="180072" y="59502"/>
                    <a:pt x="180072" y="54804"/>
                  </a:cubicBezTo>
                  <a:cubicBezTo>
                    <a:pt x="180072" y="50107"/>
                    <a:pt x="183203" y="46975"/>
                    <a:pt x="187901" y="46975"/>
                  </a:cubicBezTo>
                  <a:cubicBezTo>
                    <a:pt x="192599" y="46975"/>
                    <a:pt x="195730" y="50107"/>
                    <a:pt x="195730" y="54804"/>
                  </a:cubicBezTo>
                  <a:cubicBezTo>
                    <a:pt x="195730" y="59502"/>
                    <a:pt x="192599" y="62634"/>
                    <a:pt x="187901" y="62634"/>
                  </a:cubicBezTo>
                  <a:close/>
                  <a:moveTo>
                    <a:pt x="109609" y="31317"/>
                  </a:moveTo>
                  <a:cubicBezTo>
                    <a:pt x="49324" y="31317"/>
                    <a:pt x="0" y="17224"/>
                    <a:pt x="0" y="0"/>
                  </a:cubicBezTo>
                  <a:lnTo>
                    <a:pt x="0" y="62634"/>
                  </a:lnTo>
                  <a:cubicBezTo>
                    <a:pt x="0" y="79858"/>
                    <a:pt x="49324" y="93951"/>
                    <a:pt x="109609" y="93951"/>
                  </a:cubicBezTo>
                  <a:cubicBezTo>
                    <a:pt x="169894" y="93951"/>
                    <a:pt x="219218" y="79858"/>
                    <a:pt x="219218" y="62634"/>
                  </a:cubicBezTo>
                  <a:lnTo>
                    <a:pt x="219218" y="0"/>
                  </a:lnTo>
                  <a:cubicBezTo>
                    <a:pt x="219218" y="17224"/>
                    <a:pt x="169894" y="31317"/>
                    <a:pt x="109609" y="31317"/>
                  </a:cubicBezTo>
                  <a:close/>
                </a:path>
              </a:pathLst>
            </a:custGeom>
            <a:solidFill>
              <a:srgbClr val="0078D4"/>
            </a:solidFill>
            <a:effectLst>
              <a:outerShdw blurRad="63500" dist="38100" dir="2700000" algn="tl" rotWithShape="0">
                <a:srgbClr val="000000">
                  <a:alpha val="26000"/>
                </a:srgbClr>
              </a:outerShdw>
            </a:effectLst>
          </p:spPr>
          <p:txBody>
            <a:bodyPr wrap="square" lIns="0" tIns="0" rIns="0" bIns="0" anchor="ctr" anchorCtr="0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>
                <a:ln w="3175">
                  <a:noFill/>
                </a:ln>
                <a:solidFill>
                  <a:srgbClr val="0078D4"/>
                </a:solidFill>
                <a:latin typeface="Segoe UI Semibold"/>
                <a:cs typeface="Segoe UI" pitchFamily="34" charset="0"/>
              </a:endParaRPr>
            </a:p>
          </p:txBody>
        </p:sp>
        <p:sp>
          <p:nvSpPr>
            <p:cNvPr id="108" name="Freeform 59">
              <a:extLst>
                <a:ext uri="{FF2B5EF4-FFF2-40B4-BE49-F238E27FC236}">
                  <a16:creationId xmlns:a16="http://schemas.microsoft.com/office/drawing/2014/main" id="{49E941A3-3602-8C6C-24A1-D014B2D233D2}"/>
                </a:ext>
              </a:extLst>
            </p:cNvPr>
            <p:cNvSpPr/>
            <p:nvPr/>
          </p:nvSpPr>
          <p:spPr>
            <a:xfrm>
              <a:off x="7971417" y="2713199"/>
              <a:ext cx="219217" cy="93950"/>
            </a:xfrm>
            <a:custGeom>
              <a:avLst/>
              <a:gdLst>
                <a:gd name="connsiteX0" fmla="*/ 187901 w 219217"/>
                <a:gd name="connsiteY0" fmla="*/ 62634 h 93950"/>
                <a:gd name="connsiteX1" fmla="*/ 180072 w 219217"/>
                <a:gd name="connsiteY1" fmla="*/ 54804 h 93950"/>
                <a:gd name="connsiteX2" fmla="*/ 187901 w 219217"/>
                <a:gd name="connsiteY2" fmla="*/ 46975 h 93950"/>
                <a:gd name="connsiteX3" fmla="*/ 195730 w 219217"/>
                <a:gd name="connsiteY3" fmla="*/ 54804 h 93950"/>
                <a:gd name="connsiteX4" fmla="*/ 187901 w 219217"/>
                <a:gd name="connsiteY4" fmla="*/ 62634 h 93950"/>
                <a:gd name="connsiteX5" fmla="*/ 109609 w 219217"/>
                <a:gd name="connsiteY5" fmla="*/ 31317 h 93950"/>
                <a:gd name="connsiteX6" fmla="*/ 0 w 219217"/>
                <a:gd name="connsiteY6" fmla="*/ 0 h 93950"/>
                <a:gd name="connsiteX7" fmla="*/ 0 w 219217"/>
                <a:gd name="connsiteY7" fmla="*/ 62634 h 93950"/>
                <a:gd name="connsiteX8" fmla="*/ 109609 w 219217"/>
                <a:gd name="connsiteY8" fmla="*/ 93951 h 93950"/>
                <a:gd name="connsiteX9" fmla="*/ 219218 w 219217"/>
                <a:gd name="connsiteY9" fmla="*/ 62634 h 93950"/>
                <a:gd name="connsiteX10" fmla="*/ 219218 w 219217"/>
                <a:gd name="connsiteY10" fmla="*/ 0 h 93950"/>
                <a:gd name="connsiteX11" fmla="*/ 109609 w 219217"/>
                <a:gd name="connsiteY11" fmla="*/ 31317 h 93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9217" h="93950">
                  <a:moveTo>
                    <a:pt x="187901" y="62634"/>
                  </a:moveTo>
                  <a:cubicBezTo>
                    <a:pt x="183203" y="62634"/>
                    <a:pt x="180072" y="59502"/>
                    <a:pt x="180072" y="54804"/>
                  </a:cubicBezTo>
                  <a:cubicBezTo>
                    <a:pt x="180072" y="50107"/>
                    <a:pt x="183203" y="46975"/>
                    <a:pt x="187901" y="46975"/>
                  </a:cubicBezTo>
                  <a:cubicBezTo>
                    <a:pt x="192599" y="46975"/>
                    <a:pt x="195730" y="50107"/>
                    <a:pt x="195730" y="54804"/>
                  </a:cubicBezTo>
                  <a:cubicBezTo>
                    <a:pt x="195730" y="59502"/>
                    <a:pt x="192599" y="62634"/>
                    <a:pt x="187901" y="62634"/>
                  </a:cubicBezTo>
                  <a:close/>
                  <a:moveTo>
                    <a:pt x="109609" y="31317"/>
                  </a:moveTo>
                  <a:cubicBezTo>
                    <a:pt x="49324" y="31317"/>
                    <a:pt x="0" y="17224"/>
                    <a:pt x="0" y="0"/>
                  </a:cubicBezTo>
                  <a:lnTo>
                    <a:pt x="0" y="62634"/>
                  </a:lnTo>
                  <a:cubicBezTo>
                    <a:pt x="0" y="79858"/>
                    <a:pt x="49324" y="93951"/>
                    <a:pt x="109609" y="93951"/>
                  </a:cubicBezTo>
                  <a:cubicBezTo>
                    <a:pt x="169894" y="93951"/>
                    <a:pt x="219218" y="79858"/>
                    <a:pt x="219218" y="62634"/>
                  </a:cubicBezTo>
                  <a:lnTo>
                    <a:pt x="219218" y="0"/>
                  </a:lnTo>
                  <a:cubicBezTo>
                    <a:pt x="219218" y="17224"/>
                    <a:pt x="169894" y="31317"/>
                    <a:pt x="109609" y="31317"/>
                  </a:cubicBezTo>
                  <a:close/>
                </a:path>
              </a:pathLst>
            </a:custGeom>
            <a:solidFill>
              <a:srgbClr val="0078D4"/>
            </a:solidFill>
            <a:effectLst>
              <a:outerShdw blurRad="63500" dist="38100" dir="2700000" algn="tl" rotWithShape="0">
                <a:srgbClr val="000000">
                  <a:alpha val="26000"/>
                </a:srgbClr>
              </a:outerShdw>
            </a:effectLst>
          </p:spPr>
          <p:txBody>
            <a:bodyPr wrap="square" lIns="0" tIns="0" rIns="0" bIns="0" anchor="ctr" anchorCtr="0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>
                <a:ln w="3175">
                  <a:noFill/>
                </a:ln>
                <a:solidFill>
                  <a:srgbClr val="0078D4"/>
                </a:solidFill>
                <a:latin typeface="Segoe UI Semibold"/>
                <a:cs typeface="Segoe UI" pitchFamily="34" charset="0"/>
              </a:endParaRPr>
            </a:p>
          </p:txBody>
        </p:sp>
        <p:sp>
          <p:nvSpPr>
            <p:cNvPr id="109" name="Freeform 61">
              <a:extLst>
                <a:ext uri="{FF2B5EF4-FFF2-40B4-BE49-F238E27FC236}">
                  <a16:creationId xmlns:a16="http://schemas.microsoft.com/office/drawing/2014/main" id="{F56EB2A4-6AFF-5E19-42DE-9ADFF1ED0666}"/>
                </a:ext>
              </a:extLst>
            </p:cNvPr>
            <p:cNvSpPr/>
            <p:nvPr/>
          </p:nvSpPr>
          <p:spPr>
            <a:xfrm>
              <a:off x="7971417" y="2791491"/>
              <a:ext cx="219217" cy="93950"/>
            </a:xfrm>
            <a:custGeom>
              <a:avLst/>
              <a:gdLst>
                <a:gd name="connsiteX0" fmla="*/ 187901 w 219217"/>
                <a:gd name="connsiteY0" fmla="*/ 62634 h 93950"/>
                <a:gd name="connsiteX1" fmla="*/ 180072 w 219217"/>
                <a:gd name="connsiteY1" fmla="*/ 54804 h 93950"/>
                <a:gd name="connsiteX2" fmla="*/ 187901 w 219217"/>
                <a:gd name="connsiteY2" fmla="*/ 46975 h 93950"/>
                <a:gd name="connsiteX3" fmla="*/ 195730 w 219217"/>
                <a:gd name="connsiteY3" fmla="*/ 54804 h 93950"/>
                <a:gd name="connsiteX4" fmla="*/ 187901 w 219217"/>
                <a:gd name="connsiteY4" fmla="*/ 62634 h 93950"/>
                <a:gd name="connsiteX5" fmla="*/ 109609 w 219217"/>
                <a:gd name="connsiteY5" fmla="*/ 31317 h 93950"/>
                <a:gd name="connsiteX6" fmla="*/ 0 w 219217"/>
                <a:gd name="connsiteY6" fmla="*/ 0 h 93950"/>
                <a:gd name="connsiteX7" fmla="*/ 0 w 219217"/>
                <a:gd name="connsiteY7" fmla="*/ 62634 h 93950"/>
                <a:gd name="connsiteX8" fmla="*/ 109609 w 219217"/>
                <a:gd name="connsiteY8" fmla="*/ 93951 h 93950"/>
                <a:gd name="connsiteX9" fmla="*/ 219218 w 219217"/>
                <a:gd name="connsiteY9" fmla="*/ 62634 h 93950"/>
                <a:gd name="connsiteX10" fmla="*/ 219218 w 219217"/>
                <a:gd name="connsiteY10" fmla="*/ 0 h 93950"/>
                <a:gd name="connsiteX11" fmla="*/ 109609 w 219217"/>
                <a:gd name="connsiteY11" fmla="*/ 31317 h 93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9217" h="93950">
                  <a:moveTo>
                    <a:pt x="187901" y="62634"/>
                  </a:moveTo>
                  <a:cubicBezTo>
                    <a:pt x="183203" y="62634"/>
                    <a:pt x="180072" y="59502"/>
                    <a:pt x="180072" y="54804"/>
                  </a:cubicBezTo>
                  <a:cubicBezTo>
                    <a:pt x="180072" y="50107"/>
                    <a:pt x="183203" y="46975"/>
                    <a:pt x="187901" y="46975"/>
                  </a:cubicBezTo>
                  <a:cubicBezTo>
                    <a:pt x="192599" y="46975"/>
                    <a:pt x="195730" y="50107"/>
                    <a:pt x="195730" y="54804"/>
                  </a:cubicBezTo>
                  <a:cubicBezTo>
                    <a:pt x="195730" y="59502"/>
                    <a:pt x="192599" y="62634"/>
                    <a:pt x="187901" y="62634"/>
                  </a:cubicBezTo>
                  <a:close/>
                  <a:moveTo>
                    <a:pt x="109609" y="31317"/>
                  </a:moveTo>
                  <a:cubicBezTo>
                    <a:pt x="49324" y="31317"/>
                    <a:pt x="0" y="17224"/>
                    <a:pt x="0" y="0"/>
                  </a:cubicBezTo>
                  <a:lnTo>
                    <a:pt x="0" y="62634"/>
                  </a:lnTo>
                  <a:cubicBezTo>
                    <a:pt x="0" y="79858"/>
                    <a:pt x="49324" y="93951"/>
                    <a:pt x="109609" y="93951"/>
                  </a:cubicBezTo>
                  <a:cubicBezTo>
                    <a:pt x="169894" y="93951"/>
                    <a:pt x="219218" y="79858"/>
                    <a:pt x="219218" y="62634"/>
                  </a:cubicBezTo>
                  <a:lnTo>
                    <a:pt x="219218" y="0"/>
                  </a:lnTo>
                  <a:cubicBezTo>
                    <a:pt x="219218" y="17224"/>
                    <a:pt x="169894" y="31317"/>
                    <a:pt x="109609" y="31317"/>
                  </a:cubicBezTo>
                  <a:close/>
                </a:path>
              </a:pathLst>
            </a:custGeom>
            <a:solidFill>
              <a:srgbClr val="0078D4"/>
            </a:solidFill>
            <a:effectLst>
              <a:outerShdw blurRad="63500" dist="38100" dir="2700000" algn="tl" rotWithShape="0">
                <a:srgbClr val="000000">
                  <a:alpha val="26000"/>
                </a:srgbClr>
              </a:outerShdw>
            </a:effectLst>
          </p:spPr>
          <p:txBody>
            <a:bodyPr wrap="square" lIns="0" tIns="0" rIns="0" bIns="0" anchor="ctr" anchorCtr="0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>
                <a:ln w="3175">
                  <a:noFill/>
                </a:ln>
                <a:solidFill>
                  <a:srgbClr val="0078D4"/>
                </a:solidFill>
                <a:latin typeface="Segoe UI Semibold"/>
                <a:cs typeface="Segoe UI" pitchFamily="34" charset="0"/>
              </a:endParaRPr>
            </a:p>
          </p:txBody>
        </p: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79026EC0-DA48-D9F2-7985-D955694C4870}"/>
              </a:ext>
            </a:extLst>
          </p:cNvPr>
          <p:cNvGrpSpPr/>
          <p:nvPr/>
        </p:nvGrpSpPr>
        <p:grpSpPr>
          <a:xfrm>
            <a:off x="9496594" y="3984263"/>
            <a:ext cx="219217" cy="297509"/>
            <a:chOff x="7971417" y="2587932"/>
            <a:chExt cx="219217" cy="297509"/>
          </a:xfrm>
        </p:grpSpPr>
        <p:sp>
          <p:nvSpPr>
            <p:cNvPr id="111" name="Freeform 55">
              <a:extLst>
                <a:ext uri="{FF2B5EF4-FFF2-40B4-BE49-F238E27FC236}">
                  <a16:creationId xmlns:a16="http://schemas.microsoft.com/office/drawing/2014/main" id="{35F71C61-8DC8-9003-40D5-0CD9EBF0969E}"/>
                </a:ext>
              </a:extLst>
            </p:cNvPr>
            <p:cNvSpPr/>
            <p:nvPr/>
          </p:nvSpPr>
          <p:spPr>
            <a:xfrm>
              <a:off x="7971417" y="2587932"/>
              <a:ext cx="219217" cy="62633"/>
            </a:xfrm>
            <a:custGeom>
              <a:avLst/>
              <a:gdLst>
                <a:gd name="connsiteX0" fmla="*/ 219218 w 219217"/>
                <a:gd name="connsiteY0" fmla="*/ 31317 h 62633"/>
                <a:gd name="connsiteX1" fmla="*/ 109609 w 219217"/>
                <a:gd name="connsiteY1" fmla="*/ 62634 h 62633"/>
                <a:gd name="connsiteX2" fmla="*/ 0 w 219217"/>
                <a:gd name="connsiteY2" fmla="*/ 31317 h 62633"/>
                <a:gd name="connsiteX3" fmla="*/ 109609 w 219217"/>
                <a:gd name="connsiteY3" fmla="*/ 0 h 62633"/>
                <a:gd name="connsiteX4" fmla="*/ 219218 w 219217"/>
                <a:gd name="connsiteY4" fmla="*/ 31317 h 62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9217" h="62633">
                  <a:moveTo>
                    <a:pt x="219218" y="31317"/>
                  </a:moveTo>
                  <a:cubicBezTo>
                    <a:pt x="219218" y="48613"/>
                    <a:pt x="170144" y="62634"/>
                    <a:pt x="109609" y="62634"/>
                  </a:cubicBezTo>
                  <a:cubicBezTo>
                    <a:pt x="49074" y="62634"/>
                    <a:pt x="0" y="48613"/>
                    <a:pt x="0" y="31317"/>
                  </a:cubicBezTo>
                  <a:cubicBezTo>
                    <a:pt x="0" y="14021"/>
                    <a:pt x="49074" y="0"/>
                    <a:pt x="109609" y="0"/>
                  </a:cubicBezTo>
                  <a:cubicBezTo>
                    <a:pt x="170144" y="0"/>
                    <a:pt x="219218" y="14021"/>
                    <a:pt x="219218" y="31317"/>
                  </a:cubicBezTo>
                  <a:close/>
                </a:path>
              </a:pathLst>
            </a:custGeom>
            <a:solidFill>
              <a:srgbClr val="0078D4"/>
            </a:solidFill>
            <a:effectLst>
              <a:outerShdw blurRad="63500" dist="38100" dir="2700000" algn="tl" rotWithShape="0">
                <a:srgbClr val="000000">
                  <a:alpha val="26000"/>
                </a:srgbClr>
              </a:outerShdw>
            </a:effectLst>
          </p:spPr>
          <p:txBody>
            <a:bodyPr wrap="square" lIns="0" tIns="0" rIns="0" bIns="0" anchor="ctr" anchorCtr="0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>
                <a:ln w="3175">
                  <a:noFill/>
                </a:ln>
                <a:solidFill>
                  <a:srgbClr val="0078D4"/>
                </a:solidFill>
                <a:latin typeface="Segoe UI Semibold"/>
                <a:cs typeface="Segoe UI" pitchFamily="34" charset="0"/>
              </a:endParaRPr>
            </a:p>
          </p:txBody>
        </p:sp>
        <p:sp>
          <p:nvSpPr>
            <p:cNvPr id="112" name="Freeform 57">
              <a:extLst>
                <a:ext uri="{FF2B5EF4-FFF2-40B4-BE49-F238E27FC236}">
                  <a16:creationId xmlns:a16="http://schemas.microsoft.com/office/drawing/2014/main" id="{C743BB5C-531B-56FC-7898-E9BB978CFFD2}"/>
                </a:ext>
              </a:extLst>
            </p:cNvPr>
            <p:cNvSpPr/>
            <p:nvPr/>
          </p:nvSpPr>
          <p:spPr>
            <a:xfrm>
              <a:off x="7971417" y="2634907"/>
              <a:ext cx="219217" cy="93950"/>
            </a:xfrm>
            <a:custGeom>
              <a:avLst/>
              <a:gdLst>
                <a:gd name="connsiteX0" fmla="*/ 187901 w 219217"/>
                <a:gd name="connsiteY0" fmla="*/ 62634 h 93950"/>
                <a:gd name="connsiteX1" fmla="*/ 180072 w 219217"/>
                <a:gd name="connsiteY1" fmla="*/ 54804 h 93950"/>
                <a:gd name="connsiteX2" fmla="*/ 187901 w 219217"/>
                <a:gd name="connsiteY2" fmla="*/ 46975 h 93950"/>
                <a:gd name="connsiteX3" fmla="*/ 195730 w 219217"/>
                <a:gd name="connsiteY3" fmla="*/ 54804 h 93950"/>
                <a:gd name="connsiteX4" fmla="*/ 187901 w 219217"/>
                <a:gd name="connsiteY4" fmla="*/ 62634 h 93950"/>
                <a:gd name="connsiteX5" fmla="*/ 109609 w 219217"/>
                <a:gd name="connsiteY5" fmla="*/ 31317 h 93950"/>
                <a:gd name="connsiteX6" fmla="*/ 0 w 219217"/>
                <a:gd name="connsiteY6" fmla="*/ 0 h 93950"/>
                <a:gd name="connsiteX7" fmla="*/ 0 w 219217"/>
                <a:gd name="connsiteY7" fmla="*/ 62634 h 93950"/>
                <a:gd name="connsiteX8" fmla="*/ 109609 w 219217"/>
                <a:gd name="connsiteY8" fmla="*/ 93951 h 93950"/>
                <a:gd name="connsiteX9" fmla="*/ 219218 w 219217"/>
                <a:gd name="connsiteY9" fmla="*/ 62634 h 93950"/>
                <a:gd name="connsiteX10" fmla="*/ 219218 w 219217"/>
                <a:gd name="connsiteY10" fmla="*/ 0 h 93950"/>
                <a:gd name="connsiteX11" fmla="*/ 109609 w 219217"/>
                <a:gd name="connsiteY11" fmla="*/ 31317 h 93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9217" h="93950">
                  <a:moveTo>
                    <a:pt x="187901" y="62634"/>
                  </a:moveTo>
                  <a:cubicBezTo>
                    <a:pt x="183203" y="62634"/>
                    <a:pt x="180072" y="59502"/>
                    <a:pt x="180072" y="54804"/>
                  </a:cubicBezTo>
                  <a:cubicBezTo>
                    <a:pt x="180072" y="50107"/>
                    <a:pt x="183203" y="46975"/>
                    <a:pt x="187901" y="46975"/>
                  </a:cubicBezTo>
                  <a:cubicBezTo>
                    <a:pt x="192599" y="46975"/>
                    <a:pt x="195730" y="50107"/>
                    <a:pt x="195730" y="54804"/>
                  </a:cubicBezTo>
                  <a:cubicBezTo>
                    <a:pt x="195730" y="59502"/>
                    <a:pt x="192599" y="62634"/>
                    <a:pt x="187901" y="62634"/>
                  </a:cubicBezTo>
                  <a:close/>
                  <a:moveTo>
                    <a:pt x="109609" y="31317"/>
                  </a:moveTo>
                  <a:cubicBezTo>
                    <a:pt x="49324" y="31317"/>
                    <a:pt x="0" y="17224"/>
                    <a:pt x="0" y="0"/>
                  </a:cubicBezTo>
                  <a:lnTo>
                    <a:pt x="0" y="62634"/>
                  </a:lnTo>
                  <a:cubicBezTo>
                    <a:pt x="0" y="79858"/>
                    <a:pt x="49324" y="93951"/>
                    <a:pt x="109609" y="93951"/>
                  </a:cubicBezTo>
                  <a:cubicBezTo>
                    <a:pt x="169894" y="93951"/>
                    <a:pt x="219218" y="79858"/>
                    <a:pt x="219218" y="62634"/>
                  </a:cubicBezTo>
                  <a:lnTo>
                    <a:pt x="219218" y="0"/>
                  </a:lnTo>
                  <a:cubicBezTo>
                    <a:pt x="219218" y="17224"/>
                    <a:pt x="169894" y="31317"/>
                    <a:pt x="109609" y="31317"/>
                  </a:cubicBezTo>
                  <a:close/>
                </a:path>
              </a:pathLst>
            </a:custGeom>
            <a:solidFill>
              <a:srgbClr val="0078D4"/>
            </a:solidFill>
            <a:effectLst>
              <a:outerShdw blurRad="63500" dist="38100" dir="2700000" algn="tl" rotWithShape="0">
                <a:srgbClr val="000000">
                  <a:alpha val="26000"/>
                </a:srgbClr>
              </a:outerShdw>
            </a:effectLst>
          </p:spPr>
          <p:txBody>
            <a:bodyPr wrap="square" lIns="0" tIns="0" rIns="0" bIns="0" anchor="ctr" anchorCtr="0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>
                <a:ln w="3175">
                  <a:noFill/>
                </a:ln>
                <a:solidFill>
                  <a:srgbClr val="0078D4"/>
                </a:solidFill>
                <a:latin typeface="Segoe UI Semibold"/>
                <a:cs typeface="Segoe UI" pitchFamily="34" charset="0"/>
              </a:endParaRPr>
            </a:p>
          </p:txBody>
        </p:sp>
        <p:sp>
          <p:nvSpPr>
            <p:cNvPr id="113" name="Freeform 59">
              <a:extLst>
                <a:ext uri="{FF2B5EF4-FFF2-40B4-BE49-F238E27FC236}">
                  <a16:creationId xmlns:a16="http://schemas.microsoft.com/office/drawing/2014/main" id="{CAE25DBA-3175-F7A8-A603-0A09B68987DB}"/>
                </a:ext>
              </a:extLst>
            </p:cNvPr>
            <p:cNvSpPr/>
            <p:nvPr/>
          </p:nvSpPr>
          <p:spPr>
            <a:xfrm>
              <a:off x="7971417" y="2713199"/>
              <a:ext cx="219217" cy="93950"/>
            </a:xfrm>
            <a:custGeom>
              <a:avLst/>
              <a:gdLst>
                <a:gd name="connsiteX0" fmla="*/ 187901 w 219217"/>
                <a:gd name="connsiteY0" fmla="*/ 62634 h 93950"/>
                <a:gd name="connsiteX1" fmla="*/ 180072 w 219217"/>
                <a:gd name="connsiteY1" fmla="*/ 54804 h 93950"/>
                <a:gd name="connsiteX2" fmla="*/ 187901 w 219217"/>
                <a:gd name="connsiteY2" fmla="*/ 46975 h 93950"/>
                <a:gd name="connsiteX3" fmla="*/ 195730 w 219217"/>
                <a:gd name="connsiteY3" fmla="*/ 54804 h 93950"/>
                <a:gd name="connsiteX4" fmla="*/ 187901 w 219217"/>
                <a:gd name="connsiteY4" fmla="*/ 62634 h 93950"/>
                <a:gd name="connsiteX5" fmla="*/ 109609 w 219217"/>
                <a:gd name="connsiteY5" fmla="*/ 31317 h 93950"/>
                <a:gd name="connsiteX6" fmla="*/ 0 w 219217"/>
                <a:gd name="connsiteY6" fmla="*/ 0 h 93950"/>
                <a:gd name="connsiteX7" fmla="*/ 0 w 219217"/>
                <a:gd name="connsiteY7" fmla="*/ 62634 h 93950"/>
                <a:gd name="connsiteX8" fmla="*/ 109609 w 219217"/>
                <a:gd name="connsiteY8" fmla="*/ 93951 h 93950"/>
                <a:gd name="connsiteX9" fmla="*/ 219218 w 219217"/>
                <a:gd name="connsiteY9" fmla="*/ 62634 h 93950"/>
                <a:gd name="connsiteX10" fmla="*/ 219218 w 219217"/>
                <a:gd name="connsiteY10" fmla="*/ 0 h 93950"/>
                <a:gd name="connsiteX11" fmla="*/ 109609 w 219217"/>
                <a:gd name="connsiteY11" fmla="*/ 31317 h 93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9217" h="93950">
                  <a:moveTo>
                    <a:pt x="187901" y="62634"/>
                  </a:moveTo>
                  <a:cubicBezTo>
                    <a:pt x="183203" y="62634"/>
                    <a:pt x="180072" y="59502"/>
                    <a:pt x="180072" y="54804"/>
                  </a:cubicBezTo>
                  <a:cubicBezTo>
                    <a:pt x="180072" y="50107"/>
                    <a:pt x="183203" y="46975"/>
                    <a:pt x="187901" y="46975"/>
                  </a:cubicBezTo>
                  <a:cubicBezTo>
                    <a:pt x="192599" y="46975"/>
                    <a:pt x="195730" y="50107"/>
                    <a:pt x="195730" y="54804"/>
                  </a:cubicBezTo>
                  <a:cubicBezTo>
                    <a:pt x="195730" y="59502"/>
                    <a:pt x="192599" y="62634"/>
                    <a:pt x="187901" y="62634"/>
                  </a:cubicBezTo>
                  <a:close/>
                  <a:moveTo>
                    <a:pt x="109609" y="31317"/>
                  </a:moveTo>
                  <a:cubicBezTo>
                    <a:pt x="49324" y="31317"/>
                    <a:pt x="0" y="17224"/>
                    <a:pt x="0" y="0"/>
                  </a:cubicBezTo>
                  <a:lnTo>
                    <a:pt x="0" y="62634"/>
                  </a:lnTo>
                  <a:cubicBezTo>
                    <a:pt x="0" y="79858"/>
                    <a:pt x="49324" y="93951"/>
                    <a:pt x="109609" y="93951"/>
                  </a:cubicBezTo>
                  <a:cubicBezTo>
                    <a:pt x="169894" y="93951"/>
                    <a:pt x="219218" y="79858"/>
                    <a:pt x="219218" y="62634"/>
                  </a:cubicBezTo>
                  <a:lnTo>
                    <a:pt x="219218" y="0"/>
                  </a:lnTo>
                  <a:cubicBezTo>
                    <a:pt x="219218" y="17224"/>
                    <a:pt x="169894" y="31317"/>
                    <a:pt x="109609" y="31317"/>
                  </a:cubicBezTo>
                  <a:close/>
                </a:path>
              </a:pathLst>
            </a:custGeom>
            <a:solidFill>
              <a:srgbClr val="0078D4"/>
            </a:solidFill>
            <a:effectLst>
              <a:outerShdw blurRad="63500" dist="38100" dir="2700000" algn="tl" rotWithShape="0">
                <a:srgbClr val="000000">
                  <a:alpha val="26000"/>
                </a:srgbClr>
              </a:outerShdw>
            </a:effectLst>
          </p:spPr>
          <p:txBody>
            <a:bodyPr wrap="square" lIns="0" tIns="0" rIns="0" bIns="0" anchor="ctr" anchorCtr="0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>
                <a:ln w="3175">
                  <a:noFill/>
                </a:ln>
                <a:solidFill>
                  <a:srgbClr val="0078D4"/>
                </a:solidFill>
                <a:latin typeface="Segoe UI Semibold"/>
                <a:cs typeface="Segoe UI" pitchFamily="34" charset="0"/>
              </a:endParaRPr>
            </a:p>
          </p:txBody>
        </p:sp>
        <p:sp>
          <p:nvSpPr>
            <p:cNvPr id="114" name="Freeform 61">
              <a:extLst>
                <a:ext uri="{FF2B5EF4-FFF2-40B4-BE49-F238E27FC236}">
                  <a16:creationId xmlns:a16="http://schemas.microsoft.com/office/drawing/2014/main" id="{C13B96D0-DBD4-9F15-3C67-74E417AF2191}"/>
                </a:ext>
              </a:extLst>
            </p:cNvPr>
            <p:cNvSpPr/>
            <p:nvPr/>
          </p:nvSpPr>
          <p:spPr>
            <a:xfrm>
              <a:off x="7971417" y="2791491"/>
              <a:ext cx="219217" cy="93950"/>
            </a:xfrm>
            <a:custGeom>
              <a:avLst/>
              <a:gdLst>
                <a:gd name="connsiteX0" fmla="*/ 187901 w 219217"/>
                <a:gd name="connsiteY0" fmla="*/ 62634 h 93950"/>
                <a:gd name="connsiteX1" fmla="*/ 180072 w 219217"/>
                <a:gd name="connsiteY1" fmla="*/ 54804 h 93950"/>
                <a:gd name="connsiteX2" fmla="*/ 187901 w 219217"/>
                <a:gd name="connsiteY2" fmla="*/ 46975 h 93950"/>
                <a:gd name="connsiteX3" fmla="*/ 195730 w 219217"/>
                <a:gd name="connsiteY3" fmla="*/ 54804 h 93950"/>
                <a:gd name="connsiteX4" fmla="*/ 187901 w 219217"/>
                <a:gd name="connsiteY4" fmla="*/ 62634 h 93950"/>
                <a:gd name="connsiteX5" fmla="*/ 109609 w 219217"/>
                <a:gd name="connsiteY5" fmla="*/ 31317 h 93950"/>
                <a:gd name="connsiteX6" fmla="*/ 0 w 219217"/>
                <a:gd name="connsiteY6" fmla="*/ 0 h 93950"/>
                <a:gd name="connsiteX7" fmla="*/ 0 w 219217"/>
                <a:gd name="connsiteY7" fmla="*/ 62634 h 93950"/>
                <a:gd name="connsiteX8" fmla="*/ 109609 w 219217"/>
                <a:gd name="connsiteY8" fmla="*/ 93951 h 93950"/>
                <a:gd name="connsiteX9" fmla="*/ 219218 w 219217"/>
                <a:gd name="connsiteY9" fmla="*/ 62634 h 93950"/>
                <a:gd name="connsiteX10" fmla="*/ 219218 w 219217"/>
                <a:gd name="connsiteY10" fmla="*/ 0 h 93950"/>
                <a:gd name="connsiteX11" fmla="*/ 109609 w 219217"/>
                <a:gd name="connsiteY11" fmla="*/ 31317 h 93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9217" h="93950">
                  <a:moveTo>
                    <a:pt x="187901" y="62634"/>
                  </a:moveTo>
                  <a:cubicBezTo>
                    <a:pt x="183203" y="62634"/>
                    <a:pt x="180072" y="59502"/>
                    <a:pt x="180072" y="54804"/>
                  </a:cubicBezTo>
                  <a:cubicBezTo>
                    <a:pt x="180072" y="50107"/>
                    <a:pt x="183203" y="46975"/>
                    <a:pt x="187901" y="46975"/>
                  </a:cubicBezTo>
                  <a:cubicBezTo>
                    <a:pt x="192599" y="46975"/>
                    <a:pt x="195730" y="50107"/>
                    <a:pt x="195730" y="54804"/>
                  </a:cubicBezTo>
                  <a:cubicBezTo>
                    <a:pt x="195730" y="59502"/>
                    <a:pt x="192599" y="62634"/>
                    <a:pt x="187901" y="62634"/>
                  </a:cubicBezTo>
                  <a:close/>
                  <a:moveTo>
                    <a:pt x="109609" y="31317"/>
                  </a:moveTo>
                  <a:cubicBezTo>
                    <a:pt x="49324" y="31317"/>
                    <a:pt x="0" y="17224"/>
                    <a:pt x="0" y="0"/>
                  </a:cubicBezTo>
                  <a:lnTo>
                    <a:pt x="0" y="62634"/>
                  </a:lnTo>
                  <a:cubicBezTo>
                    <a:pt x="0" y="79858"/>
                    <a:pt x="49324" y="93951"/>
                    <a:pt x="109609" y="93951"/>
                  </a:cubicBezTo>
                  <a:cubicBezTo>
                    <a:pt x="169894" y="93951"/>
                    <a:pt x="219218" y="79858"/>
                    <a:pt x="219218" y="62634"/>
                  </a:cubicBezTo>
                  <a:lnTo>
                    <a:pt x="219218" y="0"/>
                  </a:lnTo>
                  <a:cubicBezTo>
                    <a:pt x="219218" y="17224"/>
                    <a:pt x="169894" y="31317"/>
                    <a:pt x="109609" y="31317"/>
                  </a:cubicBezTo>
                  <a:close/>
                </a:path>
              </a:pathLst>
            </a:custGeom>
            <a:solidFill>
              <a:srgbClr val="0078D4"/>
            </a:solidFill>
            <a:effectLst>
              <a:outerShdw blurRad="63500" dist="38100" dir="2700000" algn="tl" rotWithShape="0">
                <a:srgbClr val="000000">
                  <a:alpha val="26000"/>
                </a:srgbClr>
              </a:outerShdw>
            </a:effectLst>
          </p:spPr>
          <p:txBody>
            <a:bodyPr wrap="square" lIns="0" tIns="0" rIns="0" bIns="0" anchor="ctr" anchorCtr="0">
              <a:no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>
                <a:ln w="3175">
                  <a:noFill/>
                </a:ln>
                <a:solidFill>
                  <a:srgbClr val="0078D4"/>
                </a:solidFill>
                <a:latin typeface="Segoe UI Semibold"/>
                <a:cs typeface="Segoe UI" pitchFamily="34" charset="0"/>
              </a:endParaRPr>
            </a:p>
          </p:txBody>
        </p:sp>
      </p:grpSp>
      <p:sp>
        <p:nvSpPr>
          <p:cNvPr id="115" name="TextBox 114">
            <a:extLst>
              <a:ext uri="{FF2B5EF4-FFF2-40B4-BE49-F238E27FC236}">
                <a16:creationId xmlns:a16="http://schemas.microsoft.com/office/drawing/2014/main" id="{8A1277C0-08D4-730B-CA67-32F781ED71DE}"/>
              </a:ext>
            </a:extLst>
          </p:cNvPr>
          <p:cNvSpPr txBox="1"/>
          <p:nvPr/>
        </p:nvSpPr>
        <p:spPr>
          <a:xfrm>
            <a:off x="6725565" y="5669668"/>
            <a:ext cx="861057" cy="38382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spcBef>
                <a:spcPts val="1200"/>
              </a:spcBef>
              <a:buSzPct val="100000"/>
            </a:pPr>
            <a:r>
              <a:rPr lang="en-US" sz="1600" b="1" dirty="0">
                <a:solidFill>
                  <a:srgbClr val="33D6F1"/>
                </a:solidFill>
                <a:latin typeface="Trebuchet MS"/>
              </a:rPr>
              <a:t>Assets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BBE3F017-E236-CE7E-267F-2CCA7BF2C341}"/>
              </a:ext>
            </a:extLst>
          </p:cNvPr>
          <p:cNvSpPr txBox="1"/>
          <p:nvPr/>
        </p:nvSpPr>
        <p:spPr>
          <a:xfrm>
            <a:off x="4018280" y="6443128"/>
            <a:ext cx="4155440" cy="354798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595454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Data from </a:t>
            </a:r>
            <a:r>
              <a:rPr lang="en-US" sz="1000" i="1" dirty="0">
                <a:solidFill>
                  <a:srgbClr val="595454"/>
                </a:solidFill>
                <a:latin typeface="Trebuchet MS"/>
              </a:rPr>
              <a:t>XX</a:t>
            </a: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595454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/X/2024 [17:00:00 EST] to </a:t>
            </a:r>
            <a:r>
              <a:rPr lang="en-US" sz="1000" i="1" dirty="0">
                <a:solidFill>
                  <a:srgbClr val="595454"/>
                </a:solidFill>
                <a:latin typeface="Trebuchet MS"/>
              </a:rPr>
              <a:t>XX</a:t>
            </a: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595454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/X/2024 [17:00:00 EST] </a:t>
            </a:r>
          </a:p>
        </p:txBody>
      </p:sp>
    </p:spTree>
    <p:extLst>
      <p:ext uri="{BB962C8B-B14F-4D97-AF65-F5344CB8AC3E}">
        <p14:creationId xmlns:p14="http://schemas.microsoft.com/office/powerpoint/2010/main" val="1489384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1FBB9051549F4990D14446581B1EB6" ma:contentTypeVersion="15" ma:contentTypeDescription="Create a new document." ma:contentTypeScope="" ma:versionID="fb1341330e8bc7062a2443bb2eee1ab6">
  <xsd:schema xmlns:xsd="http://www.w3.org/2001/XMLSchema" xmlns:xs="http://www.w3.org/2001/XMLSchema" xmlns:p="http://schemas.microsoft.com/office/2006/metadata/properties" xmlns:ns2="2a693450-2700-43df-855c-003b3fb0c186" xmlns:ns3="c400e022-9c4a-4eae-930e-ed73892744b3" targetNamespace="http://schemas.microsoft.com/office/2006/metadata/properties" ma:root="true" ma:fieldsID="e97a2a7fcea6c0f2e1e5413b8c3f925e" ns2:_="" ns3:_="">
    <xsd:import namespace="2a693450-2700-43df-855c-003b3fb0c186"/>
    <xsd:import namespace="c400e022-9c4a-4eae-930e-ed73892744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693450-2700-43df-855c-003b3fb0c1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0306094e-c312-4c16-abe9-7591f62c93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00e022-9c4a-4eae-930e-ed73892744b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6d039e4a-09ab-414b-b8e3-945aeb3422bb}" ma:internalName="TaxCatchAll" ma:showField="CatchAllData" ma:web="c400e022-9c4a-4eae-930e-ed73892744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a693450-2700-43df-855c-003b3fb0c186">
      <Terms xmlns="http://schemas.microsoft.com/office/infopath/2007/PartnerControls"/>
    </lcf76f155ced4ddcb4097134ff3c332f>
    <TaxCatchAll xmlns="c400e022-9c4a-4eae-930e-ed73892744b3" xsi:nil="true"/>
  </documentManagement>
</p:properties>
</file>

<file path=customXml/itemProps1.xml><?xml version="1.0" encoding="utf-8"?>
<ds:datastoreItem xmlns:ds="http://schemas.openxmlformats.org/officeDocument/2006/customXml" ds:itemID="{B589A0A9-8119-4CA9-AAC6-7A06300102EF}"/>
</file>

<file path=customXml/itemProps2.xml><?xml version="1.0" encoding="utf-8"?>
<ds:datastoreItem xmlns:ds="http://schemas.openxmlformats.org/officeDocument/2006/customXml" ds:itemID="{0517D580-BC95-4A1C-8B46-910733219406}"/>
</file>

<file path=customXml/itemProps3.xml><?xml version="1.0" encoding="utf-8"?>
<ds:datastoreItem xmlns:ds="http://schemas.openxmlformats.org/officeDocument/2006/customXml" ds:itemID="{FEBBF151-7D6B-473E-ADEE-257E3452667D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136</Words>
  <Application>Microsoft Macintosh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Aptos</vt:lpstr>
      <vt:lpstr>Aptos Display</vt:lpstr>
      <vt:lpstr>Arial</vt:lpstr>
      <vt:lpstr>Century Gothic</vt:lpstr>
      <vt:lpstr>Segoe UI</vt:lpstr>
      <vt:lpstr>Segoe UI Semibold</vt:lpstr>
      <vt:lpstr>Tahoma</vt:lpstr>
      <vt:lpstr>Trebuchet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Reilly</dc:creator>
  <cp:lastModifiedBy>Matt Reilly</cp:lastModifiedBy>
  <cp:revision>1</cp:revision>
  <dcterms:created xsi:type="dcterms:W3CDTF">2024-04-18T00:06:12Z</dcterms:created>
  <dcterms:modified xsi:type="dcterms:W3CDTF">2024-04-18T00:07:20Z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0x010100E61FBB9051549F4990D14446581B1EB6</vt:lpwstr>
  </property>
</Properties>
</file>